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8"/>
    </p:embeddedFont>
    <p:embeddedFont>
      <p:font typeface="Montserrat Bold" panose="020B0604020202020204" charset="0"/>
      <p:regular r:id="rId19"/>
      <p:bold r:id="rId20"/>
    </p:embeddedFont>
    <p:embeddedFont>
      <p:font typeface="Open Sans" panose="020B0606030504020204" pitchFamily="34" charset="0"/>
      <p:regular r:id="rId21"/>
      <p:bold r:id="rId22"/>
      <p:italic r:id="rId23"/>
      <p:boldItalic r:id="rId24"/>
    </p:embeddedFont>
    <p:embeddedFont>
      <p:font typeface="Open Sans Bold" panose="020B0806030504020204" charset="0"/>
      <p:regular r:id="rId25"/>
    </p:embeddedFont>
    <p:embeddedFont>
      <p:font typeface="Poppins" panose="00000500000000000000" pitchFamily="2" charset="0"/>
      <p:regular r:id="rId26"/>
      <p:bold r:id="rId27"/>
      <p:italic r:id="rId28"/>
      <p:boldItalic r:id="rId29"/>
    </p:embeddedFont>
    <p:embeddedFont>
      <p:font typeface="Poppins Bold" panose="00000800000000000000"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DC1115-FC9C-4F8C-9313-FB1945DA61E1}" v="58" dt="2024-11-04T19:09:29.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8319D7-D7E2-4071-982A-B6F526B829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C3CC02A-77F2-4796-933E-C60F41BFA5BE}">
      <dgm:prSet custT="1"/>
      <dgm:spPr>
        <a:solidFill>
          <a:schemeClr val="accent2"/>
        </a:solidFill>
        <a:ln>
          <a:solidFill>
            <a:schemeClr val="accent2"/>
          </a:solidFill>
        </a:ln>
      </dgm:spPr>
      <dgm:t>
        <a:bodyPr/>
        <a:lstStyle/>
        <a:p>
          <a:r>
            <a:rPr lang="en-US" sz="3200" dirty="0">
              <a:latin typeface="Poppins" panose="00000500000000000000" pitchFamily="2" charset="0"/>
              <a:cs typeface="Poppins" panose="00000500000000000000" pitchFamily="2" charset="0"/>
            </a:rPr>
            <a:t>The dataset consist of 7043 rows and 21 key customer features:</a:t>
          </a:r>
        </a:p>
      </dgm:t>
    </dgm:pt>
    <dgm:pt modelId="{98A06570-2F7E-43A7-9B7B-B473FCB709C0}" type="parTrans" cxnId="{88B3B12E-6DFD-442F-87CE-280EAAC283D2}">
      <dgm:prSet/>
      <dgm:spPr/>
      <dgm:t>
        <a:bodyPr/>
        <a:lstStyle/>
        <a:p>
          <a:endParaRPr lang="en-US"/>
        </a:p>
      </dgm:t>
    </dgm:pt>
    <dgm:pt modelId="{2863165B-ABFA-4A19-96AA-6B4C18DC62F7}" type="sibTrans" cxnId="{88B3B12E-6DFD-442F-87CE-280EAAC283D2}">
      <dgm:prSet/>
      <dgm:spPr/>
      <dgm:t>
        <a:bodyPr/>
        <a:lstStyle/>
        <a:p>
          <a:endParaRPr lang="en-US"/>
        </a:p>
      </dgm:t>
    </dgm:pt>
    <dgm:pt modelId="{1F5C4D51-E643-49D6-945E-BEE908DFD485}">
      <dgm:prSet/>
      <dgm:spPr/>
      <dgm:t>
        <a:bodyPr/>
        <a:lstStyle/>
        <a:p>
          <a:pPr>
            <a:buClr>
              <a:schemeClr val="accent2"/>
            </a:buClr>
            <a:buFont typeface="Wingdings" panose="05000000000000000000" pitchFamily="2" charset="2"/>
            <a:buChar char="ü"/>
          </a:pPr>
          <a:r>
            <a:rPr lang="en-US" b="1" dirty="0">
              <a:latin typeface="Poppins" panose="00000500000000000000" pitchFamily="2" charset="0"/>
              <a:cs typeface="Poppins" panose="00000500000000000000" pitchFamily="2" charset="0"/>
            </a:rPr>
            <a:t>Customer Demographics:  </a:t>
          </a:r>
          <a:r>
            <a:rPr lang="en-US" dirty="0">
              <a:latin typeface="Poppins" panose="00000500000000000000" pitchFamily="2" charset="0"/>
              <a:cs typeface="Poppins" panose="00000500000000000000" pitchFamily="2" charset="0"/>
            </a:rPr>
            <a:t>Gender, senior citizen status, partner and dependents.</a:t>
          </a:r>
        </a:p>
      </dgm:t>
    </dgm:pt>
    <dgm:pt modelId="{34A98E9D-11BA-40DD-8EAC-8CA8240601F9}" type="parTrans" cxnId="{01ADFF7D-CFCC-4700-AF11-4B0F365A8A08}">
      <dgm:prSet/>
      <dgm:spPr/>
      <dgm:t>
        <a:bodyPr/>
        <a:lstStyle/>
        <a:p>
          <a:endParaRPr lang="en-US"/>
        </a:p>
      </dgm:t>
    </dgm:pt>
    <dgm:pt modelId="{B4BDB863-72B7-4135-B5C6-7AFFAB9735A3}" type="sibTrans" cxnId="{01ADFF7D-CFCC-4700-AF11-4B0F365A8A08}">
      <dgm:prSet/>
      <dgm:spPr/>
      <dgm:t>
        <a:bodyPr/>
        <a:lstStyle/>
        <a:p>
          <a:endParaRPr lang="en-US"/>
        </a:p>
      </dgm:t>
    </dgm:pt>
    <dgm:pt modelId="{AC7E7337-9653-4701-AC39-138615B2E449}">
      <dgm:prSet/>
      <dgm:spPr/>
      <dgm:t>
        <a:bodyPr/>
        <a:lstStyle/>
        <a:p>
          <a:pPr>
            <a:buClr>
              <a:schemeClr val="accent2"/>
            </a:buClr>
            <a:buFont typeface="Wingdings" panose="05000000000000000000" pitchFamily="2" charset="2"/>
            <a:buChar char="ü"/>
          </a:pPr>
          <a:r>
            <a:rPr lang="en-US" b="1" dirty="0">
              <a:latin typeface="Poppins" panose="00000500000000000000" pitchFamily="2" charset="0"/>
              <a:cs typeface="Poppins" panose="00000500000000000000" pitchFamily="2" charset="0"/>
            </a:rPr>
            <a:t>Service Details: </a:t>
          </a:r>
          <a:r>
            <a:rPr lang="en-US" dirty="0">
              <a:latin typeface="Poppins" panose="00000500000000000000" pitchFamily="2" charset="0"/>
              <a:cs typeface="Poppins" panose="00000500000000000000" pitchFamily="2" charset="0"/>
            </a:rPr>
            <a:t>Services such as Tech Support, Online Security, Internet Service, Multiple Lines, Device Protection, Online backup, streaming Tv, Streaming Movies etc.</a:t>
          </a:r>
        </a:p>
      </dgm:t>
    </dgm:pt>
    <dgm:pt modelId="{C4E15E1A-2874-443B-A842-0B7B58BF1030}" type="parTrans" cxnId="{2090A5ED-EA56-4535-B7D0-2F1B4E467DD0}">
      <dgm:prSet/>
      <dgm:spPr/>
      <dgm:t>
        <a:bodyPr/>
        <a:lstStyle/>
        <a:p>
          <a:endParaRPr lang="en-US"/>
        </a:p>
      </dgm:t>
    </dgm:pt>
    <dgm:pt modelId="{F3C33A0D-1DED-46C3-8A07-BBF8E5FC8477}" type="sibTrans" cxnId="{2090A5ED-EA56-4535-B7D0-2F1B4E467DD0}">
      <dgm:prSet/>
      <dgm:spPr/>
      <dgm:t>
        <a:bodyPr/>
        <a:lstStyle/>
        <a:p>
          <a:endParaRPr lang="en-US"/>
        </a:p>
      </dgm:t>
    </dgm:pt>
    <dgm:pt modelId="{9A5FBF1B-2196-4FAD-A831-BC60B5A1BBC0}">
      <dgm:prSet/>
      <dgm:spPr/>
      <dgm:t>
        <a:bodyPr/>
        <a:lstStyle/>
        <a:p>
          <a:pPr>
            <a:buClr>
              <a:schemeClr val="accent2"/>
            </a:buClr>
            <a:buFont typeface="Wingdings" panose="05000000000000000000" pitchFamily="2" charset="2"/>
            <a:buChar char="ü"/>
          </a:pPr>
          <a:r>
            <a:rPr lang="en-US" b="1" dirty="0">
              <a:latin typeface="Poppins" panose="00000500000000000000" pitchFamily="2" charset="0"/>
              <a:cs typeface="Poppins" panose="00000500000000000000" pitchFamily="2" charset="0"/>
            </a:rPr>
            <a:t>Account Information: </a:t>
          </a:r>
          <a:r>
            <a:rPr lang="en-US" dirty="0">
              <a:latin typeface="Poppins" panose="00000500000000000000" pitchFamily="2" charset="0"/>
              <a:cs typeface="Poppins" panose="00000500000000000000" pitchFamily="2" charset="0"/>
            </a:rPr>
            <a:t>Tenure, contract type, monthly charges, and total charges.</a:t>
          </a:r>
        </a:p>
      </dgm:t>
    </dgm:pt>
    <dgm:pt modelId="{642F0CEE-B955-4963-8A75-A29E55C27ADF}" type="parTrans" cxnId="{71B8C7BA-D333-4AEF-BA11-8568C459AD8A}">
      <dgm:prSet/>
      <dgm:spPr/>
      <dgm:t>
        <a:bodyPr/>
        <a:lstStyle/>
        <a:p>
          <a:endParaRPr lang="en-US"/>
        </a:p>
      </dgm:t>
    </dgm:pt>
    <dgm:pt modelId="{61DA0299-99AD-4B0E-ADB9-FFA5CE55316D}" type="sibTrans" cxnId="{71B8C7BA-D333-4AEF-BA11-8568C459AD8A}">
      <dgm:prSet/>
      <dgm:spPr/>
      <dgm:t>
        <a:bodyPr/>
        <a:lstStyle/>
        <a:p>
          <a:endParaRPr lang="en-US"/>
        </a:p>
      </dgm:t>
    </dgm:pt>
    <dgm:pt modelId="{0D3D4DC8-4033-495D-B29B-06BB1EDB6ED4}">
      <dgm:prSet/>
      <dgm:spPr/>
      <dgm:t>
        <a:bodyPr/>
        <a:lstStyle/>
        <a:p>
          <a:pPr>
            <a:buClr>
              <a:schemeClr val="accent2"/>
            </a:buClr>
            <a:buFont typeface="Wingdings" panose="05000000000000000000" pitchFamily="2" charset="2"/>
            <a:buChar char="ü"/>
          </a:pPr>
          <a:r>
            <a:rPr lang="en-US" b="1" dirty="0">
              <a:latin typeface="Poppins" panose="00000500000000000000" pitchFamily="2" charset="0"/>
              <a:cs typeface="Poppins" panose="00000500000000000000" pitchFamily="2" charset="0"/>
            </a:rPr>
            <a:t>Contract Types: </a:t>
          </a:r>
          <a:r>
            <a:rPr lang="en-US" dirty="0">
              <a:latin typeface="Poppins" panose="00000500000000000000" pitchFamily="2" charset="0"/>
              <a:cs typeface="Poppins" panose="00000500000000000000" pitchFamily="2" charset="0"/>
            </a:rPr>
            <a:t>Month-to-month, one-year, and two-year contracts. </a:t>
          </a:r>
        </a:p>
      </dgm:t>
    </dgm:pt>
    <dgm:pt modelId="{F0BD01A3-F53C-4582-B143-F94EBFA0F09F}" type="parTrans" cxnId="{32307C45-3730-4B9D-9FFF-DA25AB886AE6}">
      <dgm:prSet/>
      <dgm:spPr/>
      <dgm:t>
        <a:bodyPr/>
        <a:lstStyle/>
        <a:p>
          <a:endParaRPr lang="en-US"/>
        </a:p>
      </dgm:t>
    </dgm:pt>
    <dgm:pt modelId="{012EF2E7-4A4A-4AFB-9A79-0F0E5314ADD0}" type="sibTrans" cxnId="{32307C45-3730-4B9D-9FFF-DA25AB886AE6}">
      <dgm:prSet/>
      <dgm:spPr/>
      <dgm:t>
        <a:bodyPr/>
        <a:lstStyle/>
        <a:p>
          <a:endParaRPr lang="en-US"/>
        </a:p>
      </dgm:t>
    </dgm:pt>
    <dgm:pt modelId="{92612D09-0E40-4BFB-BD0E-5671D619F1B6}" type="pres">
      <dgm:prSet presAssocID="{6F8319D7-D7E2-4071-982A-B6F526B82924}" presName="linear" presStyleCnt="0">
        <dgm:presLayoutVars>
          <dgm:animLvl val="lvl"/>
          <dgm:resizeHandles val="exact"/>
        </dgm:presLayoutVars>
      </dgm:prSet>
      <dgm:spPr/>
    </dgm:pt>
    <dgm:pt modelId="{E330737A-9C2B-43A7-85FA-2C25ED74DD3E}" type="pres">
      <dgm:prSet presAssocID="{9C3CC02A-77F2-4796-933E-C60F41BFA5BE}" presName="parentText" presStyleLbl="node1" presStyleIdx="0" presStyleCnt="1" custScaleY="87300">
        <dgm:presLayoutVars>
          <dgm:chMax val="0"/>
          <dgm:bulletEnabled val="1"/>
        </dgm:presLayoutVars>
      </dgm:prSet>
      <dgm:spPr/>
    </dgm:pt>
    <dgm:pt modelId="{832ABA55-0AAC-471C-B044-3EAA42422A89}" type="pres">
      <dgm:prSet presAssocID="{9C3CC02A-77F2-4796-933E-C60F41BFA5BE}" presName="childText" presStyleLbl="revTx" presStyleIdx="0" presStyleCnt="1">
        <dgm:presLayoutVars>
          <dgm:bulletEnabled val="1"/>
        </dgm:presLayoutVars>
      </dgm:prSet>
      <dgm:spPr/>
    </dgm:pt>
  </dgm:ptLst>
  <dgm:cxnLst>
    <dgm:cxn modelId="{4FB78A28-3A17-410A-9D5C-295C4AC39784}" type="presOf" srcId="{0D3D4DC8-4033-495D-B29B-06BB1EDB6ED4}" destId="{832ABA55-0AAC-471C-B044-3EAA42422A89}" srcOrd="0" destOrd="3" presId="urn:microsoft.com/office/officeart/2005/8/layout/vList2"/>
    <dgm:cxn modelId="{88B3B12E-6DFD-442F-87CE-280EAAC283D2}" srcId="{6F8319D7-D7E2-4071-982A-B6F526B82924}" destId="{9C3CC02A-77F2-4796-933E-C60F41BFA5BE}" srcOrd="0" destOrd="0" parTransId="{98A06570-2F7E-43A7-9B7B-B473FCB709C0}" sibTransId="{2863165B-ABFA-4A19-96AA-6B4C18DC62F7}"/>
    <dgm:cxn modelId="{5CFE8F33-E668-4917-9A95-EFBD63509A7C}" type="presOf" srcId="{6F8319D7-D7E2-4071-982A-B6F526B82924}" destId="{92612D09-0E40-4BFB-BD0E-5671D619F1B6}" srcOrd="0" destOrd="0" presId="urn:microsoft.com/office/officeart/2005/8/layout/vList2"/>
    <dgm:cxn modelId="{0F35D763-F365-4D57-BFB9-477B75A3FC2C}" type="presOf" srcId="{AC7E7337-9653-4701-AC39-138615B2E449}" destId="{832ABA55-0AAC-471C-B044-3EAA42422A89}" srcOrd="0" destOrd="1" presId="urn:microsoft.com/office/officeart/2005/8/layout/vList2"/>
    <dgm:cxn modelId="{32307C45-3730-4B9D-9FFF-DA25AB886AE6}" srcId="{9C3CC02A-77F2-4796-933E-C60F41BFA5BE}" destId="{0D3D4DC8-4033-495D-B29B-06BB1EDB6ED4}" srcOrd="3" destOrd="0" parTransId="{F0BD01A3-F53C-4582-B143-F94EBFA0F09F}" sibTransId="{012EF2E7-4A4A-4AFB-9A79-0F0E5314ADD0}"/>
    <dgm:cxn modelId="{01ADFF7D-CFCC-4700-AF11-4B0F365A8A08}" srcId="{9C3CC02A-77F2-4796-933E-C60F41BFA5BE}" destId="{1F5C4D51-E643-49D6-945E-BEE908DFD485}" srcOrd="0" destOrd="0" parTransId="{34A98E9D-11BA-40DD-8EAC-8CA8240601F9}" sibTransId="{B4BDB863-72B7-4135-B5C6-7AFFAB9735A3}"/>
    <dgm:cxn modelId="{2EAFEA91-2EC6-4A48-98C8-D36904193AD0}" type="presOf" srcId="{9A5FBF1B-2196-4FAD-A831-BC60B5A1BBC0}" destId="{832ABA55-0AAC-471C-B044-3EAA42422A89}" srcOrd="0" destOrd="2" presId="urn:microsoft.com/office/officeart/2005/8/layout/vList2"/>
    <dgm:cxn modelId="{525F9AA1-060E-49E6-883E-5D96A1DA822A}" type="presOf" srcId="{9C3CC02A-77F2-4796-933E-C60F41BFA5BE}" destId="{E330737A-9C2B-43A7-85FA-2C25ED74DD3E}" srcOrd="0" destOrd="0" presId="urn:microsoft.com/office/officeart/2005/8/layout/vList2"/>
    <dgm:cxn modelId="{FE33F6B6-0A0B-487F-9896-400918EB7B6E}" type="presOf" srcId="{1F5C4D51-E643-49D6-945E-BEE908DFD485}" destId="{832ABA55-0AAC-471C-B044-3EAA42422A89}" srcOrd="0" destOrd="0" presId="urn:microsoft.com/office/officeart/2005/8/layout/vList2"/>
    <dgm:cxn modelId="{71B8C7BA-D333-4AEF-BA11-8568C459AD8A}" srcId="{9C3CC02A-77F2-4796-933E-C60F41BFA5BE}" destId="{9A5FBF1B-2196-4FAD-A831-BC60B5A1BBC0}" srcOrd="2" destOrd="0" parTransId="{642F0CEE-B955-4963-8A75-A29E55C27ADF}" sibTransId="{61DA0299-99AD-4B0E-ADB9-FFA5CE55316D}"/>
    <dgm:cxn modelId="{2090A5ED-EA56-4535-B7D0-2F1B4E467DD0}" srcId="{9C3CC02A-77F2-4796-933E-C60F41BFA5BE}" destId="{AC7E7337-9653-4701-AC39-138615B2E449}" srcOrd="1" destOrd="0" parTransId="{C4E15E1A-2874-443B-A842-0B7B58BF1030}" sibTransId="{F3C33A0D-1DED-46C3-8A07-BBF8E5FC8477}"/>
    <dgm:cxn modelId="{E31E11F3-4AC6-4711-BD44-77565EFC62B2}" type="presParOf" srcId="{92612D09-0E40-4BFB-BD0E-5671D619F1B6}" destId="{E330737A-9C2B-43A7-85FA-2C25ED74DD3E}" srcOrd="0" destOrd="0" presId="urn:microsoft.com/office/officeart/2005/8/layout/vList2"/>
    <dgm:cxn modelId="{F2101632-692F-4B3E-BDAF-5B485FDA0FB7}" type="presParOf" srcId="{92612D09-0E40-4BFB-BD0E-5671D619F1B6}" destId="{832ABA55-0AAC-471C-B044-3EAA42422A89}"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0737A-9C2B-43A7-85FA-2C25ED74DD3E}">
      <dsp:nvSpPr>
        <dsp:cNvPr id="0" name=""/>
        <dsp:cNvSpPr/>
      </dsp:nvSpPr>
      <dsp:spPr>
        <a:xfrm>
          <a:off x="0" y="42430"/>
          <a:ext cx="14313266" cy="775250"/>
        </a:xfrm>
        <a:prstGeom prst="roundRect">
          <a:avLst/>
        </a:prstGeom>
        <a:solidFill>
          <a:schemeClr val="accent2"/>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Poppins" panose="00000500000000000000" pitchFamily="2" charset="0"/>
              <a:cs typeface="Poppins" panose="00000500000000000000" pitchFamily="2" charset="0"/>
            </a:rPr>
            <a:t>The dataset consist of 7043 rows and 21 key customer features:</a:t>
          </a:r>
        </a:p>
      </dsp:txBody>
      <dsp:txXfrm>
        <a:off x="37845" y="80275"/>
        <a:ext cx="14237576" cy="699560"/>
      </dsp:txXfrm>
    </dsp:sp>
    <dsp:sp modelId="{832ABA55-0AAC-471C-B044-3EAA42422A89}">
      <dsp:nvSpPr>
        <dsp:cNvPr id="0" name=""/>
        <dsp:cNvSpPr/>
      </dsp:nvSpPr>
      <dsp:spPr>
        <a:xfrm>
          <a:off x="0" y="817680"/>
          <a:ext cx="14313266" cy="6094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4446" tIns="58420" rIns="327152" bIns="58420" numCol="1" spcCol="1270" anchor="t" anchorCtr="0">
          <a:noAutofit/>
        </a:bodyPr>
        <a:lstStyle/>
        <a:p>
          <a:pPr marL="285750" lvl="1" indent="-285750" algn="l" defTabSz="1600200">
            <a:lnSpc>
              <a:spcPct val="90000"/>
            </a:lnSpc>
            <a:spcBef>
              <a:spcPct val="0"/>
            </a:spcBef>
            <a:spcAft>
              <a:spcPct val="20000"/>
            </a:spcAft>
            <a:buClr>
              <a:schemeClr val="accent2"/>
            </a:buClr>
            <a:buFont typeface="Wingdings" panose="05000000000000000000" pitchFamily="2" charset="2"/>
            <a:buChar char="ü"/>
          </a:pPr>
          <a:r>
            <a:rPr lang="en-US" sz="3600" b="1" kern="1200" dirty="0">
              <a:latin typeface="Poppins" panose="00000500000000000000" pitchFamily="2" charset="0"/>
              <a:cs typeface="Poppins" panose="00000500000000000000" pitchFamily="2" charset="0"/>
            </a:rPr>
            <a:t>Customer Demographics:  </a:t>
          </a:r>
          <a:r>
            <a:rPr lang="en-US" sz="3600" kern="1200" dirty="0">
              <a:latin typeface="Poppins" panose="00000500000000000000" pitchFamily="2" charset="0"/>
              <a:cs typeface="Poppins" panose="00000500000000000000" pitchFamily="2" charset="0"/>
            </a:rPr>
            <a:t>Gender, senior citizen status, partner and dependents.</a:t>
          </a:r>
        </a:p>
        <a:p>
          <a:pPr marL="285750" lvl="1" indent="-285750" algn="l" defTabSz="1600200">
            <a:lnSpc>
              <a:spcPct val="90000"/>
            </a:lnSpc>
            <a:spcBef>
              <a:spcPct val="0"/>
            </a:spcBef>
            <a:spcAft>
              <a:spcPct val="20000"/>
            </a:spcAft>
            <a:buClr>
              <a:schemeClr val="accent2"/>
            </a:buClr>
            <a:buFont typeface="Wingdings" panose="05000000000000000000" pitchFamily="2" charset="2"/>
            <a:buChar char="ü"/>
          </a:pPr>
          <a:r>
            <a:rPr lang="en-US" sz="3600" b="1" kern="1200" dirty="0">
              <a:latin typeface="Poppins" panose="00000500000000000000" pitchFamily="2" charset="0"/>
              <a:cs typeface="Poppins" panose="00000500000000000000" pitchFamily="2" charset="0"/>
            </a:rPr>
            <a:t>Service Details: </a:t>
          </a:r>
          <a:r>
            <a:rPr lang="en-US" sz="3600" kern="1200" dirty="0">
              <a:latin typeface="Poppins" panose="00000500000000000000" pitchFamily="2" charset="0"/>
              <a:cs typeface="Poppins" panose="00000500000000000000" pitchFamily="2" charset="0"/>
            </a:rPr>
            <a:t>Services such as Tech Support, Online Security, Internet Service, Multiple Lines, Device Protection, Online backup, streaming Tv, Streaming Movies etc.</a:t>
          </a:r>
        </a:p>
        <a:p>
          <a:pPr marL="285750" lvl="1" indent="-285750" algn="l" defTabSz="1600200">
            <a:lnSpc>
              <a:spcPct val="90000"/>
            </a:lnSpc>
            <a:spcBef>
              <a:spcPct val="0"/>
            </a:spcBef>
            <a:spcAft>
              <a:spcPct val="20000"/>
            </a:spcAft>
            <a:buClr>
              <a:schemeClr val="accent2"/>
            </a:buClr>
            <a:buFont typeface="Wingdings" panose="05000000000000000000" pitchFamily="2" charset="2"/>
            <a:buChar char="ü"/>
          </a:pPr>
          <a:r>
            <a:rPr lang="en-US" sz="3600" b="1" kern="1200" dirty="0">
              <a:latin typeface="Poppins" panose="00000500000000000000" pitchFamily="2" charset="0"/>
              <a:cs typeface="Poppins" panose="00000500000000000000" pitchFamily="2" charset="0"/>
            </a:rPr>
            <a:t>Account Information: </a:t>
          </a:r>
          <a:r>
            <a:rPr lang="en-US" sz="3600" kern="1200" dirty="0">
              <a:latin typeface="Poppins" panose="00000500000000000000" pitchFamily="2" charset="0"/>
              <a:cs typeface="Poppins" panose="00000500000000000000" pitchFamily="2" charset="0"/>
            </a:rPr>
            <a:t>Tenure, contract type, monthly charges, and total charges.</a:t>
          </a:r>
        </a:p>
        <a:p>
          <a:pPr marL="285750" lvl="1" indent="-285750" algn="l" defTabSz="1600200">
            <a:lnSpc>
              <a:spcPct val="90000"/>
            </a:lnSpc>
            <a:spcBef>
              <a:spcPct val="0"/>
            </a:spcBef>
            <a:spcAft>
              <a:spcPct val="20000"/>
            </a:spcAft>
            <a:buClr>
              <a:schemeClr val="accent2"/>
            </a:buClr>
            <a:buFont typeface="Wingdings" panose="05000000000000000000" pitchFamily="2" charset="2"/>
            <a:buChar char="ü"/>
          </a:pPr>
          <a:r>
            <a:rPr lang="en-US" sz="3600" b="1" kern="1200" dirty="0">
              <a:latin typeface="Poppins" panose="00000500000000000000" pitchFamily="2" charset="0"/>
              <a:cs typeface="Poppins" panose="00000500000000000000" pitchFamily="2" charset="0"/>
            </a:rPr>
            <a:t>Contract Types: </a:t>
          </a:r>
          <a:r>
            <a:rPr lang="en-US" sz="3600" kern="1200" dirty="0">
              <a:latin typeface="Poppins" panose="00000500000000000000" pitchFamily="2" charset="0"/>
              <a:cs typeface="Poppins" panose="00000500000000000000" pitchFamily="2" charset="0"/>
            </a:rPr>
            <a:t>Month-to-month, one-year, and two-year contracts. </a:t>
          </a:r>
        </a:p>
      </dsp:txBody>
      <dsp:txXfrm>
        <a:off x="0" y="817680"/>
        <a:ext cx="14313266" cy="6094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sv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foto.wuestenigel.com/algorithm-text-on-blackboard/" TargetMode="External"/><Relationship Id="rId5" Type="http://schemas.microsoft.com/office/2007/relationships/hdphoto" Target="../media/hdphoto1.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dirty="0"/>
          </a:p>
        </p:txBody>
      </p:sp>
      <p:sp>
        <p:nvSpPr>
          <p:cNvPr id="3" name="Freeform 3"/>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2491809" y="1684999"/>
            <a:ext cx="13304382" cy="3979718"/>
            <a:chOff x="0" y="0"/>
            <a:chExt cx="3504035" cy="1048156"/>
          </a:xfrm>
        </p:grpSpPr>
        <p:sp>
          <p:nvSpPr>
            <p:cNvPr id="5" name="Freeform 5"/>
            <p:cNvSpPr/>
            <p:nvPr/>
          </p:nvSpPr>
          <p:spPr>
            <a:xfrm>
              <a:off x="0" y="0"/>
              <a:ext cx="3504035" cy="1048156"/>
            </a:xfrm>
            <a:custGeom>
              <a:avLst/>
              <a:gdLst/>
              <a:ahLst/>
              <a:cxnLst/>
              <a:rect l="l" t="t" r="r" b="b"/>
              <a:pathLst>
                <a:path w="3504035" h="1048156">
                  <a:moveTo>
                    <a:pt x="0" y="0"/>
                  </a:moveTo>
                  <a:lnTo>
                    <a:pt x="3504035" y="0"/>
                  </a:lnTo>
                  <a:lnTo>
                    <a:pt x="3504035" y="1048156"/>
                  </a:lnTo>
                  <a:lnTo>
                    <a:pt x="0" y="1048156"/>
                  </a:lnTo>
                  <a:close/>
                </a:path>
              </a:pathLst>
            </a:custGeom>
            <a:solidFill>
              <a:srgbClr val="000000">
                <a:alpha val="0"/>
              </a:srgbClr>
            </a:solidFill>
            <a:ln w="38100" cap="sq">
              <a:solidFill>
                <a:srgbClr val="FF7300"/>
              </a:solidFill>
              <a:prstDash val="solid"/>
              <a:miter/>
            </a:ln>
          </p:spPr>
          <p:txBody>
            <a:bodyPr/>
            <a:lstStyle/>
            <a:p>
              <a:endParaRPr lang="en-GB"/>
            </a:p>
          </p:txBody>
        </p:sp>
        <p:sp>
          <p:nvSpPr>
            <p:cNvPr id="6" name="TextBox 6"/>
            <p:cNvSpPr txBox="1"/>
            <p:nvPr/>
          </p:nvSpPr>
          <p:spPr>
            <a:xfrm>
              <a:off x="0" y="-38100"/>
              <a:ext cx="3504035" cy="1086256"/>
            </a:xfrm>
            <a:prstGeom prst="rect">
              <a:avLst/>
            </a:prstGeom>
          </p:spPr>
          <p:txBody>
            <a:bodyPr lIns="50800" tIns="50800" rIns="50800" bIns="50800" rtlCol="0" anchor="ctr"/>
            <a:lstStyle/>
            <a:p>
              <a:pPr algn="ctr">
                <a:lnSpc>
                  <a:spcPts val="2659"/>
                </a:lnSpc>
              </a:pPr>
              <a:endParaRPr/>
            </a:p>
          </p:txBody>
        </p:sp>
      </p:grpSp>
      <p:sp>
        <p:nvSpPr>
          <p:cNvPr id="7" name="TextBox 7">
            <a:extLst>
              <a:ext uri="{C183D7F6-B498-43B3-948B-1728B52AA6E4}">
                <adec:decorative xmlns:adec="http://schemas.microsoft.com/office/drawing/2017/decorative" val="1"/>
              </a:ext>
            </a:extLst>
          </p:cNvPr>
          <p:cNvSpPr txBox="1"/>
          <p:nvPr/>
        </p:nvSpPr>
        <p:spPr>
          <a:xfrm>
            <a:off x="1039108" y="508149"/>
            <a:ext cx="1547756" cy="240665"/>
          </a:xfrm>
          <a:prstGeom prst="rect">
            <a:avLst/>
          </a:prstGeom>
        </p:spPr>
        <p:txBody>
          <a:bodyPr lIns="0" tIns="0" rIns="0" bIns="0" rtlCol="0" anchor="t">
            <a:spAutoFit/>
          </a:bodyPr>
          <a:lstStyle/>
          <a:p>
            <a:pPr algn="l">
              <a:lnSpc>
                <a:spcPts val="1960"/>
              </a:lnSpc>
              <a:spcBef>
                <a:spcPct val="0"/>
              </a:spcBef>
            </a:pPr>
            <a:r>
              <a:rPr lang="en-US" sz="1400">
                <a:solidFill>
                  <a:srgbClr val="FFFFFF"/>
                </a:solidFill>
                <a:latin typeface="Open Sans"/>
                <a:ea typeface="Open Sans"/>
                <a:cs typeface="Open Sans"/>
                <a:sym typeface="Open Sans"/>
              </a:rPr>
              <a:t>ConnectTell</a:t>
            </a:r>
          </a:p>
        </p:txBody>
      </p:sp>
      <p:sp>
        <p:nvSpPr>
          <p:cNvPr id="8" name="TextBox 8"/>
          <p:cNvSpPr txBox="1"/>
          <p:nvPr/>
        </p:nvSpPr>
        <p:spPr>
          <a:xfrm>
            <a:off x="2745090" y="1523074"/>
            <a:ext cx="12797819" cy="4093940"/>
          </a:xfrm>
          <a:prstGeom prst="rect">
            <a:avLst/>
          </a:prstGeom>
        </p:spPr>
        <p:txBody>
          <a:bodyPr lIns="0" tIns="0" rIns="0" bIns="0" rtlCol="0" anchor="t">
            <a:spAutoFit/>
          </a:bodyPr>
          <a:lstStyle/>
          <a:p>
            <a:pPr algn="ctr">
              <a:lnSpc>
                <a:spcPts val="12874"/>
              </a:lnSpc>
            </a:pPr>
            <a:r>
              <a:rPr lang="en-US" sz="9196" b="1">
                <a:solidFill>
                  <a:srgbClr val="FFFFFF"/>
                </a:solidFill>
                <a:latin typeface="Montserrat Bold"/>
                <a:ea typeface="Montserrat Bold"/>
                <a:cs typeface="Montserrat Bold"/>
                <a:sym typeface="Montserrat Bold"/>
              </a:rPr>
              <a:t>CONNECTTEL</a:t>
            </a:r>
          </a:p>
          <a:p>
            <a:pPr algn="ctr">
              <a:lnSpc>
                <a:spcPts val="10355"/>
              </a:lnSpc>
            </a:pPr>
            <a:r>
              <a:rPr lang="en-US" sz="7396" b="1">
                <a:solidFill>
                  <a:srgbClr val="FFFFFF"/>
                </a:solidFill>
                <a:latin typeface="Montserrat Bold"/>
                <a:ea typeface="Montserrat Bold"/>
                <a:cs typeface="Montserrat Bold"/>
                <a:sym typeface="Montserrat Bold"/>
              </a:rPr>
              <a:t>CUSTOMER CHURN</a:t>
            </a:r>
          </a:p>
          <a:p>
            <a:pPr algn="ctr">
              <a:lnSpc>
                <a:spcPts val="9375"/>
              </a:lnSpc>
              <a:spcBef>
                <a:spcPct val="0"/>
              </a:spcBef>
            </a:pPr>
            <a:r>
              <a:rPr lang="en-US" sz="6696" b="1">
                <a:solidFill>
                  <a:srgbClr val="FFFFFF"/>
                </a:solidFill>
                <a:latin typeface="Montserrat Bold"/>
                <a:ea typeface="Montserrat Bold"/>
                <a:cs typeface="Montserrat Bold"/>
                <a:sym typeface="Montserrat Bold"/>
              </a:rPr>
              <a:t>PREDICTION</a:t>
            </a:r>
          </a:p>
        </p:txBody>
      </p:sp>
      <p:sp>
        <p:nvSpPr>
          <p:cNvPr id="9" name="TextBox 9"/>
          <p:cNvSpPr txBox="1"/>
          <p:nvPr/>
        </p:nvSpPr>
        <p:spPr>
          <a:xfrm>
            <a:off x="4038600" y="7131485"/>
            <a:ext cx="10453935" cy="354264"/>
          </a:xfrm>
          <a:prstGeom prst="rect">
            <a:avLst/>
          </a:prstGeom>
        </p:spPr>
        <p:txBody>
          <a:bodyPr lIns="0" tIns="0" rIns="0" bIns="0" rtlCol="0" anchor="t">
            <a:spAutoFit/>
          </a:bodyPr>
          <a:lstStyle/>
          <a:p>
            <a:pPr algn="ctr">
              <a:lnSpc>
                <a:spcPts val="2939"/>
              </a:lnSpc>
            </a:pPr>
            <a:r>
              <a:rPr lang="en-US" sz="2099" spc="1679" dirty="0">
                <a:solidFill>
                  <a:srgbClr val="FFFFFF"/>
                </a:solidFill>
                <a:latin typeface="Poppins"/>
                <a:ea typeface="Poppins"/>
                <a:cs typeface="Poppins"/>
                <a:sym typeface="Poppins"/>
              </a:rPr>
              <a:t>A MACHINE LEARNING APPROACH</a:t>
            </a:r>
          </a:p>
        </p:txBody>
      </p:sp>
      <p:sp>
        <p:nvSpPr>
          <p:cNvPr id="11" name="TextBox 10">
            <a:extLst>
              <a:ext uri="{FF2B5EF4-FFF2-40B4-BE49-F238E27FC236}">
                <a16:creationId xmlns:a16="http://schemas.microsoft.com/office/drawing/2014/main" id="{8FDE12AC-205B-007F-8059-FACA53CDF1BD}"/>
              </a:ext>
            </a:extLst>
          </p:cNvPr>
          <p:cNvSpPr txBox="1"/>
          <p:nvPr/>
        </p:nvSpPr>
        <p:spPr>
          <a:xfrm>
            <a:off x="8922667" y="7916878"/>
            <a:ext cx="685800" cy="646331"/>
          </a:xfrm>
          <a:prstGeom prst="rect">
            <a:avLst/>
          </a:prstGeom>
          <a:noFill/>
        </p:spPr>
        <p:txBody>
          <a:bodyPr wrap="square" rtlCol="0">
            <a:spAutoFit/>
          </a:bodyPr>
          <a:lstStyle/>
          <a:p>
            <a:r>
              <a:rPr lang="en-GB" dirty="0">
                <a:solidFill>
                  <a:schemeClr val="bg1"/>
                </a:solidFill>
                <a:latin typeface="Poppins" panose="00000500000000000000" pitchFamily="2" charset="0"/>
                <a:cs typeface="Poppins" panose="00000500000000000000" pitchFamily="2" charset="0"/>
              </a:rPr>
              <a:t>BY</a:t>
            </a:r>
          </a:p>
          <a:p>
            <a:endParaRPr lang="en-GB" dirty="0">
              <a:solidFill>
                <a:schemeClr val="bg1"/>
              </a:solidFill>
            </a:endParaRPr>
          </a:p>
        </p:txBody>
      </p:sp>
      <p:sp>
        <p:nvSpPr>
          <p:cNvPr id="13" name="TextBox 12">
            <a:extLst>
              <a:ext uri="{FF2B5EF4-FFF2-40B4-BE49-F238E27FC236}">
                <a16:creationId xmlns:a16="http://schemas.microsoft.com/office/drawing/2014/main" id="{70BA5DAD-7184-3F13-B213-E5B29DD776E3}"/>
              </a:ext>
            </a:extLst>
          </p:cNvPr>
          <p:cNvSpPr txBox="1"/>
          <p:nvPr/>
        </p:nvSpPr>
        <p:spPr>
          <a:xfrm>
            <a:off x="8458200" y="8661863"/>
            <a:ext cx="8458199" cy="1015663"/>
          </a:xfrm>
          <a:prstGeom prst="rect">
            <a:avLst/>
          </a:prstGeom>
          <a:noFill/>
        </p:spPr>
        <p:txBody>
          <a:bodyPr wrap="square" rtlCol="0">
            <a:spAutoFit/>
          </a:bodyPr>
          <a:lstStyle/>
          <a:p>
            <a:r>
              <a:rPr lang="en-GB" sz="2400" dirty="0">
                <a:solidFill>
                  <a:schemeClr val="bg1"/>
                </a:solidFill>
                <a:latin typeface="Poppins" panose="00000500000000000000" pitchFamily="2" charset="0"/>
                <a:cs typeface="Poppins" panose="00000500000000000000" pitchFamily="2" charset="0"/>
              </a:rPr>
              <a:t>Ene Ojaide</a:t>
            </a:r>
          </a:p>
          <a:p>
            <a:endParaRPr lang="en-GB" dirty="0">
              <a:solidFill>
                <a:schemeClr val="bg1"/>
              </a:solidFill>
              <a:latin typeface="Poppins" panose="00000500000000000000" pitchFamily="2" charset="0"/>
              <a:cs typeface="Poppins" panose="00000500000000000000" pitchFamily="2" charset="0"/>
            </a:endParaRPr>
          </a:p>
          <a:p>
            <a:endParaRPr lang="en-GB"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pic>
        <p:nvPicPr>
          <p:cNvPr id="7" name="Picture 7"/>
          <p:cNvPicPr>
            <a:picLocks noChangeAspect="1"/>
          </p:cNvPicPr>
          <p:nvPr/>
        </p:nvPicPr>
        <p:blipFill>
          <a:blip r:embed="rId4"/>
          <a:stretch>
            <a:fillRect/>
          </a:stretch>
        </p:blipFill>
        <p:spPr>
          <a:xfrm>
            <a:off x="1514914" y="3486717"/>
            <a:ext cx="3653755" cy="2131357"/>
          </a:xfrm>
          <a:prstGeom prst="rect">
            <a:avLst/>
          </a:prstGeom>
        </p:spPr>
      </p:pic>
      <p:sp>
        <p:nvSpPr>
          <p:cNvPr id="8" name="TextBox 8"/>
          <p:cNvSpPr txBox="1"/>
          <p:nvPr/>
        </p:nvSpPr>
        <p:spPr>
          <a:xfrm>
            <a:off x="2055916" y="5644448"/>
            <a:ext cx="2571750" cy="297180"/>
          </a:xfrm>
          <a:prstGeom prst="rect">
            <a:avLst/>
          </a:prstGeom>
        </p:spPr>
        <p:txBody>
          <a:bodyPr lIns="0" tIns="0" rIns="0" bIns="0" rtlCol="0" anchor="t">
            <a:spAutoFit/>
          </a:bodyPr>
          <a:lstStyle/>
          <a:p>
            <a:pPr algn="ctr">
              <a:lnSpc>
                <a:spcPts val="2519"/>
              </a:lnSpc>
              <a:spcBef>
                <a:spcPct val="0"/>
              </a:spcBef>
            </a:pPr>
            <a:r>
              <a:rPr lang="en-US" sz="1799" b="1">
                <a:solidFill>
                  <a:srgbClr val="1F2020"/>
                </a:solidFill>
                <a:latin typeface="Open Sans Bold"/>
                <a:ea typeface="Open Sans Bold"/>
                <a:cs typeface="Open Sans Bold"/>
                <a:sym typeface="Open Sans Bold"/>
              </a:rPr>
              <a:t>DECISION TREE</a:t>
            </a:r>
          </a:p>
        </p:txBody>
      </p:sp>
      <p:pic>
        <p:nvPicPr>
          <p:cNvPr id="9" name="Picture 9"/>
          <p:cNvPicPr>
            <a:picLocks noChangeAspect="1"/>
          </p:cNvPicPr>
          <p:nvPr/>
        </p:nvPicPr>
        <p:blipFill>
          <a:blip r:embed="rId5"/>
          <a:stretch>
            <a:fillRect/>
          </a:stretch>
        </p:blipFill>
        <p:spPr>
          <a:xfrm>
            <a:off x="5383053" y="3486717"/>
            <a:ext cx="3653755" cy="2131357"/>
          </a:xfrm>
          <a:prstGeom prst="rect">
            <a:avLst/>
          </a:prstGeom>
        </p:spPr>
      </p:pic>
      <p:sp>
        <p:nvSpPr>
          <p:cNvPr id="10" name="TextBox 10"/>
          <p:cNvSpPr txBox="1"/>
          <p:nvPr/>
        </p:nvSpPr>
        <p:spPr>
          <a:xfrm>
            <a:off x="5924055" y="5644448"/>
            <a:ext cx="2571750" cy="297180"/>
          </a:xfrm>
          <a:prstGeom prst="rect">
            <a:avLst/>
          </a:prstGeom>
        </p:spPr>
        <p:txBody>
          <a:bodyPr lIns="0" tIns="0" rIns="0" bIns="0" rtlCol="0" anchor="t">
            <a:spAutoFit/>
          </a:bodyPr>
          <a:lstStyle/>
          <a:p>
            <a:pPr algn="ctr">
              <a:lnSpc>
                <a:spcPts val="2519"/>
              </a:lnSpc>
              <a:spcBef>
                <a:spcPct val="0"/>
              </a:spcBef>
            </a:pPr>
            <a:r>
              <a:rPr lang="en-US" sz="1799" b="1">
                <a:solidFill>
                  <a:srgbClr val="1F2020"/>
                </a:solidFill>
                <a:latin typeface="Open Sans Bold"/>
                <a:ea typeface="Open Sans Bold"/>
                <a:cs typeface="Open Sans Bold"/>
                <a:sym typeface="Open Sans Bold"/>
              </a:rPr>
              <a:t>RANDOM FOREST</a:t>
            </a:r>
          </a:p>
        </p:txBody>
      </p:sp>
      <p:pic>
        <p:nvPicPr>
          <p:cNvPr id="11" name="Picture 11"/>
          <p:cNvPicPr>
            <a:picLocks noChangeAspect="1"/>
          </p:cNvPicPr>
          <p:nvPr/>
        </p:nvPicPr>
        <p:blipFill>
          <a:blip r:embed="rId6"/>
          <a:stretch>
            <a:fillRect/>
          </a:stretch>
        </p:blipFill>
        <p:spPr>
          <a:xfrm>
            <a:off x="9251192" y="3486717"/>
            <a:ext cx="3653755" cy="2131357"/>
          </a:xfrm>
          <a:prstGeom prst="rect">
            <a:avLst/>
          </a:prstGeom>
        </p:spPr>
      </p:pic>
      <p:sp>
        <p:nvSpPr>
          <p:cNvPr id="12" name="TextBox 12"/>
          <p:cNvSpPr txBox="1"/>
          <p:nvPr/>
        </p:nvSpPr>
        <p:spPr>
          <a:xfrm>
            <a:off x="9792195" y="5644448"/>
            <a:ext cx="2571750" cy="297180"/>
          </a:xfrm>
          <a:prstGeom prst="rect">
            <a:avLst/>
          </a:prstGeom>
        </p:spPr>
        <p:txBody>
          <a:bodyPr lIns="0" tIns="0" rIns="0" bIns="0" rtlCol="0" anchor="t">
            <a:spAutoFit/>
          </a:bodyPr>
          <a:lstStyle/>
          <a:p>
            <a:pPr algn="ctr">
              <a:lnSpc>
                <a:spcPts val="2519"/>
              </a:lnSpc>
              <a:spcBef>
                <a:spcPct val="0"/>
              </a:spcBef>
            </a:pPr>
            <a:r>
              <a:rPr lang="en-US" sz="1799" b="1">
                <a:solidFill>
                  <a:srgbClr val="1F2020"/>
                </a:solidFill>
                <a:latin typeface="Open Sans Bold"/>
                <a:ea typeface="Open Sans Bold"/>
                <a:cs typeface="Open Sans Bold"/>
                <a:sym typeface="Open Sans Bold"/>
              </a:rPr>
              <a:t>LOGISTIC REGRESSION</a:t>
            </a:r>
          </a:p>
        </p:txBody>
      </p:sp>
      <p:pic>
        <p:nvPicPr>
          <p:cNvPr id="13" name="Picture 13"/>
          <p:cNvPicPr>
            <a:picLocks noChangeAspect="1"/>
          </p:cNvPicPr>
          <p:nvPr/>
        </p:nvPicPr>
        <p:blipFill>
          <a:blip r:embed="rId7"/>
          <a:stretch>
            <a:fillRect/>
          </a:stretch>
        </p:blipFill>
        <p:spPr>
          <a:xfrm>
            <a:off x="13119331" y="3486717"/>
            <a:ext cx="3653755" cy="2131357"/>
          </a:xfrm>
          <a:prstGeom prst="rect">
            <a:avLst/>
          </a:prstGeom>
        </p:spPr>
      </p:pic>
      <p:sp>
        <p:nvSpPr>
          <p:cNvPr id="14" name="TextBox 14"/>
          <p:cNvSpPr txBox="1"/>
          <p:nvPr/>
        </p:nvSpPr>
        <p:spPr>
          <a:xfrm>
            <a:off x="13660334" y="5644448"/>
            <a:ext cx="2571750" cy="297180"/>
          </a:xfrm>
          <a:prstGeom prst="rect">
            <a:avLst/>
          </a:prstGeom>
        </p:spPr>
        <p:txBody>
          <a:bodyPr lIns="0" tIns="0" rIns="0" bIns="0" rtlCol="0" anchor="t">
            <a:spAutoFit/>
          </a:bodyPr>
          <a:lstStyle/>
          <a:p>
            <a:pPr algn="ctr">
              <a:lnSpc>
                <a:spcPts val="2519"/>
              </a:lnSpc>
              <a:spcBef>
                <a:spcPct val="0"/>
              </a:spcBef>
            </a:pPr>
            <a:r>
              <a:rPr lang="en-US" sz="1799" b="1">
                <a:solidFill>
                  <a:srgbClr val="1F2020"/>
                </a:solidFill>
                <a:latin typeface="Open Sans Bold"/>
                <a:ea typeface="Open Sans Bold"/>
                <a:cs typeface="Open Sans Bold"/>
                <a:sym typeface="Open Sans Bold"/>
              </a:rPr>
              <a:t>SGD CLASSIFIER</a:t>
            </a:r>
          </a:p>
        </p:txBody>
      </p:sp>
      <p:grpSp>
        <p:nvGrpSpPr>
          <p:cNvPr id="15" name="Group 15"/>
          <p:cNvGrpSpPr/>
          <p:nvPr/>
        </p:nvGrpSpPr>
        <p:grpSpPr>
          <a:xfrm>
            <a:off x="8622731" y="1497274"/>
            <a:ext cx="1042538" cy="47625"/>
            <a:chOff x="0" y="0"/>
            <a:chExt cx="274578" cy="12543"/>
          </a:xfrm>
        </p:grpSpPr>
        <p:sp>
          <p:nvSpPr>
            <p:cNvPr id="16" name="Freeform 16"/>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GB"/>
            </a:p>
          </p:txBody>
        </p:sp>
        <p:sp>
          <p:nvSpPr>
            <p:cNvPr id="17" name="TextBox 17"/>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4864189" y="622647"/>
            <a:ext cx="9382323" cy="731752"/>
          </a:xfrm>
          <a:prstGeom prst="rect">
            <a:avLst/>
          </a:prstGeom>
        </p:spPr>
        <p:txBody>
          <a:bodyPr lIns="0" tIns="0" rIns="0" bIns="0" rtlCol="0" anchor="t">
            <a:spAutoFit/>
          </a:bodyPr>
          <a:lstStyle/>
          <a:p>
            <a:pPr algn="ctr">
              <a:lnSpc>
                <a:spcPts val="5336"/>
              </a:lnSpc>
            </a:pPr>
            <a:r>
              <a:rPr lang="en-US" sz="4560" b="1">
                <a:solidFill>
                  <a:srgbClr val="1F2020"/>
                </a:solidFill>
                <a:latin typeface="Poppins Bold"/>
                <a:ea typeface="Poppins Bold"/>
                <a:cs typeface="Poppins Bold"/>
                <a:sym typeface="Poppins Bold"/>
              </a:rPr>
              <a:t>Model Evaluation Using Recall</a:t>
            </a:r>
          </a:p>
        </p:txBody>
      </p:sp>
      <p:sp>
        <p:nvSpPr>
          <p:cNvPr id="19" name="TextBox 19"/>
          <p:cNvSpPr txBox="1"/>
          <p:nvPr/>
        </p:nvSpPr>
        <p:spPr>
          <a:xfrm>
            <a:off x="1835719" y="6848327"/>
            <a:ext cx="15439906" cy="2136419"/>
          </a:xfrm>
          <a:prstGeom prst="rect">
            <a:avLst/>
          </a:prstGeom>
        </p:spPr>
        <p:txBody>
          <a:bodyPr lIns="0" tIns="0" rIns="0" bIns="0" rtlCol="0" anchor="t">
            <a:spAutoFit/>
          </a:bodyPr>
          <a:lstStyle/>
          <a:p>
            <a:pPr algn="l">
              <a:lnSpc>
                <a:spcPts val="2799"/>
              </a:lnSpc>
              <a:spcBef>
                <a:spcPct val="0"/>
              </a:spcBef>
            </a:pPr>
            <a:r>
              <a:rPr lang="en-US" sz="1999" dirty="0" err="1">
                <a:solidFill>
                  <a:srgbClr val="1F2020"/>
                </a:solidFill>
                <a:latin typeface="Poppins" panose="00000500000000000000" pitchFamily="2" charset="0"/>
                <a:ea typeface="Open Sans"/>
                <a:cs typeface="Poppins" panose="00000500000000000000" pitchFamily="2" charset="0"/>
                <a:sym typeface="Open Sans"/>
              </a:rPr>
              <a:t>XGBClassifier</a:t>
            </a:r>
            <a:r>
              <a:rPr lang="en-US" sz="1999" dirty="0">
                <a:solidFill>
                  <a:srgbClr val="1F2020"/>
                </a:solidFill>
                <a:latin typeface="Poppins" panose="00000500000000000000" pitchFamily="2" charset="0"/>
                <a:ea typeface="Open Sans"/>
                <a:cs typeface="Poppins" panose="00000500000000000000" pitchFamily="2" charset="0"/>
                <a:sym typeface="Open Sans"/>
              </a:rPr>
              <a:t> with SMOTEENN is the best-performing model for </a:t>
            </a:r>
            <a:r>
              <a:rPr lang="en-US" sz="1999" dirty="0" err="1">
                <a:solidFill>
                  <a:srgbClr val="1F2020"/>
                </a:solidFill>
                <a:latin typeface="Poppins" panose="00000500000000000000" pitchFamily="2" charset="0"/>
                <a:ea typeface="Open Sans"/>
                <a:cs typeface="Poppins" panose="00000500000000000000" pitchFamily="2" charset="0"/>
                <a:sym typeface="Open Sans"/>
              </a:rPr>
              <a:t>ConnectTel’s</a:t>
            </a:r>
            <a:r>
              <a:rPr lang="en-US" sz="1999" dirty="0">
                <a:solidFill>
                  <a:srgbClr val="1F2020"/>
                </a:solidFill>
                <a:latin typeface="Poppins" panose="00000500000000000000" pitchFamily="2" charset="0"/>
                <a:ea typeface="Open Sans"/>
                <a:cs typeface="Poppins" panose="00000500000000000000" pitchFamily="2" charset="0"/>
                <a:sym typeface="Open Sans"/>
              </a:rPr>
              <a:t> churn analysis due to its superior balance of accuracy, precision, recall, and F1-score. While the recall is same , </a:t>
            </a:r>
            <a:r>
              <a:rPr lang="en-US" sz="1999" dirty="0" err="1">
                <a:solidFill>
                  <a:srgbClr val="1F2020"/>
                </a:solidFill>
                <a:latin typeface="Poppins" panose="00000500000000000000" pitchFamily="2" charset="0"/>
                <a:ea typeface="Open Sans"/>
                <a:cs typeface="Poppins" panose="00000500000000000000" pitchFamily="2" charset="0"/>
                <a:sym typeface="Open Sans"/>
              </a:rPr>
              <a:t>XGBClassifier’s</a:t>
            </a:r>
            <a:r>
              <a:rPr lang="en-US" sz="1999" dirty="0">
                <a:solidFill>
                  <a:srgbClr val="1F2020"/>
                </a:solidFill>
                <a:latin typeface="Poppins" panose="00000500000000000000" pitchFamily="2" charset="0"/>
                <a:ea typeface="Open Sans"/>
                <a:cs typeface="Poppins" panose="00000500000000000000" pitchFamily="2" charset="0"/>
                <a:sym typeface="Open Sans"/>
              </a:rPr>
              <a:t> enhanced precision and F1-score makes it more effective overall, </a:t>
            </a:r>
            <a:r>
              <a:rPr lang="en-US" sz="1999" dirty="0" err="1">
                <a:solidFill>
                  <a:srgbClr val="1F2020"/>
                </a:solidFill>
                <a:latin typeface="Poppins" panose="00000500000000000000" pitchFamily="2" charset="0"/>
                <a:ea typeface="Open Sans"/>
                <a:cs typeface="Poppins" panose="00000500000000000000" pitchFamily="2" charset="0"/>
                <a:sym typeface="Open Sans"/>
              </a:rPr>
              <a:t>minimising</a:t>
            </a:r>
            <a:r>
              <a:rPr lang="en-US" sz="1999" dirty="0">
                <a:solidFill>
                  <a:srgbClr val="1F2020"/>
                </a:solidFill>
                <a:latin typeface="Poppins" panose="00000500000000000000" pitchFamily="2" charset="0"/>
                <a:ea typeface="Open Sans"/>
                <a:cs typeface="Poppins" panose="00000500000000000000" pitchFamily="2" charset="0"/>
                <a:sym typeface="Open Sans"/>
              </a:rPr>
              <a:t> false positives while accurately identifying churners. This balance is crucial for </a:t>
            </a:r>
            <a:r>
              <a:rPr lang="en-US" sz="1999" dirty="0" err="1">
                <a:solidFill>
                  <a:srgbClr val="1F2020"/>
                </a:solidFill>
                <a:latin typeface="Poppins" panose="00000500000000000000" pitchFamily="2" charset="0"/>
                <a:ea typeface="Open Sans"/>
                <a:cs typeface="Poppins" panose="00000500000000000000" pitchFamily="2" charset="0"/>
                <a:sym typeface="Open Sans"/>
              </a:rPr>
              <a:t>ConnectTel</a:t>
            </a:r>
            <a:r>
              <a:rPr lang="en-US" sz="1999" dirty="0">
                <a:solidFill>
                  <a:srgbClr val="1F2020"/>
                </a:solidFill>
                <a:latin typeface="Poppins" panose="00000500000000000000" pitchFamily="2" charset="0"/>
                <a:ea typeface="Open Sans"/>
                <a:cs typeface="Poppins" panose="00000500000000000000" pitchFamily="2" charset="0"/>
                <a:sym typeface="Open Sans"/>
              </a:rPr>
              <a:t>, where accurately predicting at-risk customers is essential for targeted retention strategies. With fewer misclassifications across classes, </a:t>
            </a:r>
            <a:r>
              <a:rPr lang="en-US" sz="1999" dirty="0" err="1">
                <a:solidFill>
                  <a:srgbClr val="1F2020"/>
                </a:solidFill>
                <a:latin typeface="Poppins" panose="00000500000000000000" pitchFamily="2" charset="0"/>
                <a:ea typeface="Open Sans"/>
                <a:cs typeface="Poppins" panose="00000500000000000000" pitchFamily="2" charset="0"/>
                <a:sym typeface="Open Sans"/>
              </a:rPr>
              <a:t>XGBClassifier</a:t>
            </a:r>
            <a:r>
              <a:rPr lang="en-US" sz="1999" dirty="0">
                <a:solidFill>
                  <a:srgbClr val="1F2020"/>
                </a:solidFill>
                <a:latin typeface="Poppins" panose="00000500000000000000" pitchFamily="2" charset="0"/>
                <a:ea typeface="Open Sans"/>
                <a:cs typeface="Poppins" panose="00000500000000000000" pitchFamily="2" charset="0"/>
                <a:sym typeface="Open Sans"/>
              </a:rPr>
              <a:t> with SMOTEENN provides a reliable foundation for proactive, data-driven customer retention.</a:t>
            </a:r>
          </a:p>
        </p:txBody>
      </p:sp>
      <p:sp>
        <p:nvSpPr>
          <p:cNvPr id="20" name="TextBox 20"/>
          <p:cNvSpPr txBox="1"/>
          <p:nvPr/>
        </p:nvSpPr>
        <p:spPr>
          <a:xfrm>
            <a:off x="8251791" y="3542779"/>
            <a:ext cx="2003612" cy="248418"/>
          </a:xfrm>
          <a:prstGeom prst="rect">
            <a:avLst/>
          </a:prstGeom>
        </p:spPr>
        <p:txBody>
          <a:bodyPr lIns="0" tIns="0" rIns="0" bIns="0" rtlCol="0" anchor="t">
            <a:spAutoFit/>
          </a:bodyPr>
          <a:lstStyle/>
          <a:p>
            <a:pPr algn="ctr">
              <a:lnSpc>
                <a:spcPts val="2057"/>
              </a:lnSpc>
              <a:spcBef>
                <a:spcPct val="0"/>
              </a:spcBef>
            </a:pPr>
            <a:r>
              <a:rPr lang="en-US" sz="1469" b="1">
                <a:solidFill>
                  <a:srgbClr val="000000"/>
                </a:solidFill>
                <a:latin typeface="Open Sans Bold"/>
                <a:ea typeface="Open Sans Bold"/>
                <a:cs typeface="Open Sans Bold"/>
                <a:sym typeface="Open Sans Bold"/>
              </a:rPr>
              <a:t>XGB Classifier</a:t>
            </a:r>
          </a:p>
        </p:txBody>
      </p:sp>
      <p:pic>
        <p:nvPicPr>
          <p:cNvPr id="21" name="Picture 21"/>
          <p:cNvPicPr>
            <a:picLocks noChangeAspect="1"/>
          </p:cNvPicPr>
          <p:nvPr/>
        </p:nvPicPr>
        <p:blipFill>
          <a:blip r:embed="rId8"/>
          <a:stretch>
            <a:fillRect/>
          </a:stretch>
        </p:blipFill>
        <p:spPr>
          <a:xfrm>
            <a:off x="7317122" y="1602369"/>
            <a:ext cx="3653755" cy="21313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76400" y="2243244"/>
            <a:ext cx="1042538" cy="47625"/>
            <a:chOff x="0" y="0"/>
            <a:chExt cx="274578" cy="12543"/>
          </a:xfrm>
        </p:grpSpPr>
        <p:sp>
          <p:nvSpPr>
            <p:cNvPr id="7" name="Freeform 7"/>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GB"/>
            </a:p>
          </p:txBody>
        </p:sp>
        <p:sp>
          <p:nvSpPr>
            <p:cNvPr id="8" name="TextBox 8"/>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144000" y="2224809"/>
            <a:ext cx="7742221" cy="6134788"/>
          </a:xfrm>
          <a:custGeom>
            <a:avLst/>
            <a:gdLst/>
            <a:ahLst/>
            <a:cxnLst/>
            <a:rect l="l" t="t" r="r" b="b"/>
            <a:pathLst>
              <a:path w="7742221" h="6134788">
                <a:moveTo>
                  <a:pt x="0" y="0"/>
                </a:moveTo>
                <a:lnTo>
                  <a:pt x="7742221" y="0"/>
                </a:lnTo>
                <a:lnTo>
                  <a:pt x="7742221" y="6134788"/>
                </a:lnTo>
                <a:lnTo>
                  <a:pt x="0" y="6134788"/>
                </a:lnTo>
                <a:lnTo>
                  <a:pt x="0" y="0"/>
                </a:lnTo>
                <a:close/>
              </a:path>
            </a:pathLst>
          </a:custGeom>
          <a:blipFill>
            <a:blip r:embed="rId4"/>
            <a:stretch>
              <a:fillRect/>
            </a:stretch>
          </a:blipFill>
        </p:spPr>
        <p:txBody>
          <a:bodyPr/>
          <a:lstStyle/>
          <a:p>
            <a:endParaRPr lang="en-GB"/>
          </a:p>
        </p:txBody>
      </p:sp>
      <p:sp>
        <p:nvSpPr>
          <p:cNvPr id="10" name="TextBox 10"/>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sp>
        <p:nvSpPr>
          <p:cNvPr id="11" name="TextBox 11"/>
          <p:cNvSpPr txBox="1"/>
          <p:nvPr/>
        </p:nvSpPr>
        <p:spPr>
          <a:xfrm>
            <a:off x="1676400" y="1464899"/>
            <a:ext cx="5927018" cy="731752"/>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Model Performance</a:t>
            </a:r>
          </a:p>
        </p:txBody>
      </p:sp>
      <p:sp>
        <p:nvSpPr>
          <p:cNvPr id="12" name="TextBox 12"/>
          <p:cNvSpPr txBox="1"/>
          <p:nvPr/>
        </p:nvSpPr>
        <p:spPr>
          <a:xfrm>
            <a:off x="1676400" y="2628900"/>
            <a:ext cx="4978717" cy="1470660"/>
          </a:xfrm>
          <a:prstGeom prst="rect">
            <a:avLst/>
          </a:prstGeom>
        </p:spPr>
        <p:txBody>
          <a:bodyPr lIns="0" tIns="0" rIns="0" bIns="0" rtlCol="0" anchor="t">
            <a:spAutoFit/>
          </a:bodyPr>
          <a:lstStyle/>
          <a:p>
            <a:pPr algn="l">
              <a:lnSpc>
                <a:spcPts val="2939"/>
              </a:lnSpc>
            </a:pPr>
            <a:r>
              <a:rPr lang="en-US" sz="2099" dirty="0" err="1">
                <a:solidFill>
                  <a:srgbClr val="1F2020"/>
                </a:solidFill>
                <a:latin typeface="Poppins" panose="00000500000000000000" pitchFamily="2" charset="0"/>
                <a:ea typeface="Open Sans"/>
                <a:cs typeface="Poppins" panose="00000500000000000000" pitchFamily="2" charset="0"/>
                <a:sym typeface="Open Sans"/>
              </a:rPr>
              <a:t>XGBClassifier</a:t>
            </a:r>
            <a:r>
              <a:rPr lang="en-US" sz="2099" dirty="0">
                <a:solidFill>
                  <a:srgbClr val="1F2020"/>
                </a:solidFill>
                <a:latin typeface="Poppins" panose="00000500000000000000" pitchFamily="2" charset="0"/>
                <a:ea typeface="Open Sans"/>
                <a:cs typeface="Poppins" panose="00000500000000000000" pitchFamily="2" charset="0"/>
                <a:sym typeface="Open Sans"/>
              </a:rPr>
              <a:t> Model Performance:</a:t>
            </a:r>
          </a:p>
          <a:p>
            <a:pPr marL="569594" lvl="1" indent="-342900" algn="l">
              <a:lnSpc>
                <a:spcPts val="2939"/>
              </a:lnSpc>
              <a:buClr>
                <a:schemeClr val="accent2"/>
              </a:buClr>
              <a:buFont typeface="Wingdings" panose="05000000000000000000" pitchFamily="2" charset="2"/>
              <a:buChar char="§"/>
            </a:pPr>
            <a:r>
              <a:rPr lang="en-US" sz="2099" dirty="0">
                <a:solidFill>
                  <a:srgbClr val="1F2020"/>
                </a:solidFill>
                <a:latin typeface="Poppins" panose="00000500000000000000" pitchFamily="2" charset="0"/>
                <a:ea typeface="Open Sans"/>
                <a:cs typeface="Poppins" panose="00000500000000000000" pitchFamily="2" charset="0"/>
                <a:sym typeface="Open Sans"/>
              </a:rPr>
              <a:t>Training Recall: 99%</a:t>
            </a:r>
          </a:p>
          <a:p>
            <a:pPr marL="569594" lvl="1" indent="-342900" algn="l">
              <a:lnSpc>
                <a:spcPts val="2939"/>
              </a:lnSpc>
              <a:buClr>
                <a:schemeClr val="accent2"/>
              </a:buClr>
              <a:buFont typeface="Wingdings" panose="05000000000000000000" pitchFamily="2" charset="2"/>
              <a:buChar char="§"/>
            </a:pPr>
            <a:r>
              <a:rPr lang="en-US" sz="2099" dirty="0">
                <a:solidFill>
                  <a:srgbClr val="1F2020"/>
                </a:solidFill>
                <a:latin typeface="Poppins" panose="00000500000000000000" pitchFamily="2" charset="0"/>
                <a:ea typeface="Open Sans"/>
                <a:cs typeface="Poppins" panose="00000500000000000000" pitchFamily="2" charset="0"/>
                <a:sym typeface="Open Sans"/>
              </a:rPr>
              <a:t>Test Recall: 97% </a:t>
            </a:r>
          </a:p>
          <a:p>
            <a:pPr algn="l">
              <a:lnSpc>
                <a:spcPts val="2939"/>
              </a:lnSpc>
              <a:spcBef>
                <a:spcPct val="0"/>
              </a:spcBef>
            </a:pPr>
            <a:endParaRPr lang="en-US" sz="2099" dirty="0">
              <a:solidFill>
                <a:srgbClr val="1F2020"/>
              </a:solidFill>
              <a:latin typeface="Open Sans"/>
              <a:ea typeface="Open Sans"/>
              <a:cs typeface="Open Sans"/>
              <a:sym typeface="Open Sans"/>
            </a:endParaRPr>
          </a:p>
        </p:txBody>
      </p:sp>
      <p:sp>
        <p:nvSpPr>
          <p:cNvPr id="13" name="TextBox 13"/>
          <p:cNvSpPr txBox="1"/>
          <p:nvPr/>
        </p:nvSpPr>
        <p:spPr>
          <a:xfrm>
            <a:off x="1676400" y="4535496"/>
            <a:ext cx="5927018" cy="3328035"/>
          </a:xfrm>
          <a:prstGeom prst="rect">
            <a:avLst/>
          </a:prstGeom>
        </p:spPr>
        <p:txBody>
          <a:bodyPr lIns="0" tIns="0" rIns="0" bIns="0" rtlCol="0" anchor="t">
            <a:spAutoFit/>
          </a:bodyPr>
          <a:lstStyle/>
          <a:p>
            <a:pPr algn="l">
              <a:lnSpc>
                <a:spcPts val="2939"/>
              </a:lnSpc>
            </a:pPr>
            <a:r>
              <a:rPr lang="en-US" sz="2099" dirty="0">
                <a:solidFill>
                  <a:srgbClr val="1F2020"/>
                </a:solidFill>
                <a:latin typeface="Poppins" panose="00000500000000000000" pitchFamily="2" charset="0"/>
                <a:ea typeface="Open Sans"/>
                <a:cs typeface="Poppins" panose="00000500000000000000" pitchFamily="2" charset="0"/>
                <a:sym typeface="Open Sans"/>
              </a:rPr>
              <a:t>Confusion Matrix and Classification Report:</a:t>
            </a:r>
          </a:p>
          <a:p>
            <a:pPr marL="569594" lvl="1" indent="-342900" algn="l">
              <a:lnSpc>
                <a:spcPts val="2939"/>
              </a:lnSpc>
              <a:buClr>
                <a:schemeClr val="accent2"/>
              </a:buClr>
              <a:buFont typeface="Wingdings" panose="05000000000000000000" pitchFamily="2" charset="2"/>
              <a:buChar char="§"/>
            </a:pPr>
            <a:r>
              <a:rPr lang="en-US" sz="2099" dirty="0">
                <a:solidFill>
                  <a:srgbClr val="1F2020"/>
                </a:solidFill>
                <a:latin typeface="Poppins" panose="00000500000000000000" pitchFamily="2" charset="0"/>
                <a:ea typeface="Open Sans"/>
                <a:cs typeface="Poppins" panose="00000500000000000000" pitchFamily="2" charset="0"/>
                <a:sym typeface="Open Sans"/>
              </a:rPr>
              <a:t>The </a:t>
            </a:r>
            <a:r>
              <a:rPr lang="en-US" sz="2099" dirty="0" err="1">
                <a:solidFill>
                  <a:srgbClr val="1F2020"/>
                </a:solidFill>
                <a:latin typeface="Poppins" panose="00000500000000000000" pitchFamily="2" charset="0"/>
                <a:ea typeface="Open Sans"/>
                <a:cs typeface="Poppins" panose="00000500000000000000" pitchFamily="2" charset="0"/>
                <a:sym typeface="Open Sans"/>
              </a:rPr>
              <a:t>XGBClassifier</a:t>
            </a:r>
            <a:r>
              <a:rPr lang="en-US" sz="2099" dirty="0">
                <a:solidFill>
                  <a:srgbClr val="1F2020"/>
                </a:solidFill>
                <a:latin typeface="Poppins" panose="00000500000000000000" pitchFamily="2" charset="0"/>
                <a:ea typeface="Open Sans"/>
                <a:cs typeface="Poppins" panose="00000500000000000000" pitchFamily="2" charset="0"/>
                <a:sym typeface="Open Sans"/>
              </a:rPr>
              <a:t> achieved balanced performance across both churn and non-churn classes.</a:t>
            </a:r>
          </a:p>
          <a:p>
            <a:pPr marL="569594" lvl="1" indent="-342900" algn="l">
              <a:lnSpc>
                <a:spcPts val="2939"/>
              </a:lnSpc>
              <a:buClr>
                <a:schemeClr val="accent2"/>
              </a:buClr>
              <a:buFont typeface="Wingdings" panose="05000000000000000000" pitchFamily="2" charset="2"/>
              <a:buChar char="§"/>
            </a:pPr>
            <a:r>
              <a:rPr lang="en-US" sz="2099" dirty="0">
                <a:solidFill>
                  <a:srgbClr val="1F2020"/>
                </a:solidFill>
                <a:latin typeface="Poppins" panose="00000500000000000000" pitchFamily="2" charset="0"/>
                <a:ea typeface="Open Sans"/>
                <a:cs typeface="Poppins" panose="00000500000000000000" pitchFamily="2" charset="0"/>
                <a:sym typeface="Open Sans"/>
              </a:rPr>
              <a:t>High recall and precision across classes, indicating a strong ability to predict churn while </a:t>
            </a:r>
            <a:r>
              <a:rPr lang="en-US" sz="2099" dirty="0" err="1">
                <a:solidFill>
                  <a:srgbClr val="1F2020"/>
                </a:solidFill>
                <a:latin typeface="Poppins" panose="00000500000000000000" pitchFamily="2" charset="0"/>
                <a:ea typeface="Open Sans"/>
                <a:cs typeface="Poppins" panose="00000500000000000000" pitchFamily="2" charset="0"/>
                <a:sym typeface="Open Sans"/>
              </a:rPr>
              <a:t>minimising</a:t>
            </a:r>
            <a:r>
              <a:rPr lang="en-US" sz="2099" dirty="0">
                <a:solidFill>
                  <a:srgbClr val="1F2020"/>
                </a:solidFill>
                <a:latin typeface="Poppins" panose="00000500000000000000" pitchFamily="2" charset="0"/>
                <a:ea typeface="Open Sans"/>
                <a:cs typeface="Poppins" panose="00000500000000000000" pitchFamily="2" charset="0"/>
                <a:sym typeface="Open Sans"/>
              </a:rPr>
              <a:t> false positives and False Negatives.</a:t>
            </a:r>
          </a:p>
          <a:p>
            <a:pPr algn="l">
              <a:lnSpc>
                <a:spcPts val="2939"/>
              </a:lnSpc>
              <a:spcBef>
                <a:spcPct val="0"/>
              </a:spcBef>
              <a:buClr>
                <a:schemeClr val="accent2"/>
              </a:buClr>
            </a:pPr>
            <a:endParaRPr lang="en-US" sz="2099" dirty="0">
              <a:solidFill>
                <a:srgbClr val="1F202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25125" y="2699366"/>
            <a:ext cx="8918875" cy="6228660"/>
          </a:xfrm>
          <a:custGeom>
            <a:avLst/>
            <a:gdLst/>
            <a:ahLst/>
            <a:cxnLst/>
            <a:rect l="l" t="t" r="r" b="b"/>
            <a:pathLst>
              <a:path w="8918875" h="4888269">
                <a:moveTo>
                  <a:pt x="0" y="0"/>
                </a:moveTo>
                <a:lnTo>
                  <a:pt x="8918875" y="0"/>
                </a:lnTo>
                <a:lnTo>
                  <a:pt x="8918875" y="4888268"/>
                </a:lnTo>
                <a:lnTo>
                  <a:pt x="0" y="4888268"/>
                </a:lnTo>
                <a:lnTo>
                  <a:pt x="0" y="0"/>
                </a:lnTo>
                <a:close/>
              </a:path>
            </a:pathLst>
          </a:custGeom>
          <a:blipFill>
            <a:blip r:embed="rId4"/>
            <a:stretch>
              <a:fillRect l="-3664"/>
            </a:stretch>
          </a:blipFill>
        </p:spPr>
        <p:txBody>
          <a:bodyPr/>
          <a:lstStyle/>
          <a:p>
            <a:endParaRPr lang="en-GB"/>
          </a:p>
        </p:txBody>
      </p:sp>
      <p:sp>
        <p:nvSpPr>
          <p:cNvPr id="7" name="Freeform 7"/>
          <p:cNvSpPr/>
          <p:nvPr/>
        </p:nvSpPr>
        <p:spPr>
          <a:xfrm>
            <a:off x="9503482" y="2699366"/>
            <a:ext cx="7755818" cy="6228660"/>
          </a:xfrm>
          <a:custGeom>
            <a:avLst/>
            <a:gdLst/>
            <a:ahLst/>
            <a:cxnLst/>
            <a:rect l="l" t="t" r="r" b="b"/>
            <a:pathLst>
              <a:path w="7755818" h="4243466">
                <a:moveTo>
                  <a:pt x="0" y="0"/>
                </a:moveTo>
                <a:lnTo>
                  <a:pt x="7755818" y="0"/>
                </a:lnTo>
                <a:lnTo>
                  <a:pt x="7755818" y="4243466"/>
                </a:lnTo>
                <a:lnTo>
                  <a:pt x="0" y="4243466"/>
                </a:lnTo>
                <a:lnTo>
                  <a:pt x="0" y="0"/>
                </a:lnTo>
                <a:close/>
              </a:path>
            </a:pathLst>
          </a:custGeom>
          <a:blipFill>
            <a:blip r:embed="rId5"/>
            <a:stretch>
              <a:fillRect l="-4328" r="-209" b="-1016"/>
            </a:stretch>
          </a:blipFill>
        </p:spPr>
        <p:txBody>
          <a:bodyPr/>
          <a:lstStyle/>
          <a:p>
            <a:endParaRPr lang="en-GB"/>
          </a:p>
        </p:txBody>
      </p:sp>
      <p:sp>
        <p:nvSpPr>
          <p:cNvPr id="8" name="TextBox 8"/>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sp>
        <p:nvSpPr>
          <p:cNvPr id="9" name="TextBox 9"/>
          <p:cNvSpPr txBox="1"/>
          <p:nvPr/>
        </p:nvSpPr>
        <p:spPr>
          <a:xfrm>
            <a:off x="2670029" y="1228316"/>
            <a:ext cx="6654382" cy="731752"/>
          </a:xfrm>
          <a:prstGeom prst="rect">
            <a:avLst/>
          </a:prstGeom>
        </p:spPr>
        <p:txBody>
          <a:bodyPr lIns="0" tIns="0" rIns="0" bIns="0" rtlCol="0" anchor="t">
            <a:spAutoFit/>
          </a:bodyPr>
          <a:lstStyle/>
          <a:p>
            <a:pPr algn="l">
              <a:lnSpc>
                <a:spcPts val="5336"/>
              </a:lnSpc>
            </a:pPr>
            <a:r>
              <a:rPr lang="en-US" sz="4560" b="1" dirty="0">
                <a:solidFill>
                  <a:srgbClr val="1F2020"/>
                </a:solidFill>
                <a:latin typeface="Poppins Bold"/>
                <a:ea typeface="Poppins Bold"/>
                <a:cs typeface="Poppins Bold"/>
                <a:sym typeface="Poppins Bold"/>
              </a:rPr>
              <a:t>Feature Importance</a:t>
            </a:r>
          </a:p>
        </p:txBody>
      </p:sp>
      <p:sp>
        <p:nvSpPr>
          <p:cNvPr id="10" name="TextBox 10"/>
          <p:cNvSpPr txBox="1"/>
          <p:nvPr/>
        </p:nvSpPr>
        <p:spPr>
          <a:xfrm>
            <a:off x="2188667" y="42115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11" name="TextBox 11"/>
          <p:cNvSpPr txBox="1"/>
          <p:nvPr/>
        </p:nvSpPr>
        <p:spPr>
          <a:xfrm>
            <a:off x="9773265" y="1256055"/>
            <a:ext cx="7755818" cy="1408027"/>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Model Interpretability (SHAP Analysis)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sp>
        <p:nvSpPr>
          <p:cNvPr id="7" name="TextBox 7"/>
          <p:cNvSpPr txBox="1"/>
          <p:nvPr/>
        </p:nvSpPr>
        <p:spPr>
          <a:xfrm>
            <a:off x="2097847" y="1201136"/>
            <a:ext cx="13559223"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Key Insights from Customer Churn Analysis</a:t>
            </a:r>
          </a:p>
        </p:txBody>
      </p:sp>
      <p:sp>
        <p:nvSpPr>
          <p:cNvPr id="8" name="TextBox 8"/>
          <p:cNvSpPr txBox="1"/>
          <p:nvPr/>
        </p:nvSpPr>
        <p:spPr>
          <a:xfrm>
            <a:off x="2188667" y="42115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097847" y="2241787"/>
            <a:ext cx="16900633" cy="5950090"/>
          </a:xfrm>
          <a:prstGeom prst="rect">
            <a:avLst/>
          </a:prstGeom>
        </p:spPr>
        <p:txBody>
          <a:bodyPr lIns="0" tIns="0" rIns="0" bIns="0" rtlCol="0" anchor="t">
            <a:spAutoFit/>
          </a:bodyPr>
          <a:lstStyle/>
          <a:p>
            <a:pPr algn="ctr">
              <a:lnSpc>
                <a:spcPts val="2799"/>
              </a:lnSpc>
              <a:spcBef>
                <a:spcPct val="0"/>
              </a:spcBef>
            </a:pPr>
            <a:endParaRPr dirty="0"/>
          </a:p>
          <a:p>
            <a:pPr marL="835021" lvl="1" indent="-457200" algn="l">
              <a:lnSpc>
                <a:spcPts val="4899"/>
              </a:lnSpc>
              <a:spcBef>
                <a:spcPct val="0"/>
              </a:spcBef>
              <a:buClr>
                <a:schemeClr val="accent2"/>
              </a:buClr>
              <a:buFont typeface="Wingdings" panose="05000000000000000000" pitchFamily="2" charset="2"/>
              <a:buChar char="Ø"/>
            </a:pPr>
            <a:r>
              <a:rPr lang="en-US" sz="2400" dirty="0">
                <a:solidFill>
                  <a:srgbClr val="000000"/>
                </a:solidFill>
                <a:latin typeface="Poppins" panose="00000500000000000000" pitchFamily="2" charset="0"/>
                <a:ea typeface="Canva Sans"/>
                <a:cs typeface="Poppins" panose="00000500000000000000" pitchFamily="2" charset="0"/>
                <a:sym typeface="Canva Sans"/>
              </a:rPr>
              <a:t>Contract Type as Primary Churn Driver</a:t>
            </a:r>
          </a:p>
          <a:p>
            <a:pPr marL="835021" lvl="1" indent="-457200" algn="l">
              <a:lnSpc>
                <a:spcPts val="4899"/>
              </a:lnSpc>
              <a:spcBef>
                <a:spcPct val="0"/>
              </a:spcBef>
              <a:buClr>
                <a:schemeClr val="accent2"/>
              </a:buClr>
              <a:buFont typeface="Wingdings" panose="05000000000000000000" pitchFamily="2" charset="2"/>
              <a:buChar char="Ø"/>
            </a:pPr>
            <a:r>
              <a:rPr lang="en-US" sz="2400" dirty="0">
                <a:solidFill>
                  <a:srgbClr val="000000"/>
                </a:solidFill>
                <a:latin typeface="Poppins" panose="00000500000000000000" pitchFamily="2" charset="0"/>
                <a:ea typeface="Canva Sans"/>
                <a:cs typeface="Poppins" panose="00000500000000000000" pitchFamily="2" charset="0"/>
                <a:sym typeface="Canva Sans"/>
              </a:rPr>
              <a:t>Lack of Add-on Services Linked to Churn</a:t>
            </a:r>
          </a:p>
          <a:p>
            <a:pPr marL="835021" lvl="1" indent="-457200" algn="l">
              <a:lnSpc>
                <a:spcPts val="4899"/>
              </a:lnSpc>
              <a:spcBef>
                <a:spcPct val="0"/>
              </a:spcBef>
              <a:buClr>
                <a:schemeClr val="accent2"/>
              </a:buClr>
              <a:buFont typeface="Wingdings" panose="05000000000000000000" pitchFamily="2" charset="2"/>
              <a:buChar char="Ø"/>
            </a:pPr>
            <a:r>
              <a:rPr lang="en-US" sz="2400" dirty="0">
                <a:solidFill>
                  <a:srgbClr val="000000"/>
                </a:solidFill>
                <a:latin typeface="Poppins" panose="00000500000000000000" pitchFamily="2" charset="0"/>
                <a:ea typeface="Canva Sans"/>
                <a:cs typeface="Poppins" panose="00000500000000000000" pitchFamily="2" charset="0"/>
                <a:sym typeface="Canva Sans"/>
              </a:rPr>
              <a:t>Higher Churn Among Electronic Check Users</a:t>
            </a:r>
          </a:p>
          <a:p>
            <a:pPr marL="835021" lvl="1" indent="-457200" algn="l">
              <a:lnSpc>
                <a:spcPts val="4899"/>
              </a:lnSpc>
              <a:spcBef>
                <a:spcPct val="0"/>
              </a:spcBef>
              <a:buClr>
                <a:schemeClr val="accent2"/>
              </a:buClr>
              <a:buFont typeface="Wingdings" panose="05000000000000000000" pitchFamily="2" charset="2"/>
              <a:buChar char="Ø"/>
            </a:pPr>
            <a:r>
              <a:rPr lang="en-US" sz="2400" dirty="0">
                <a:solidFill>
                  <a:srgbClr val="000000"/>
                </a:solidFill>
                <a:latin typeface="Poppins" panose="00000500000000000000" pitchFamily="2" charset="0"/>
                <a:ea typeface="Canva Sans"/>
                <a:cs typeface="Poppins" panose="00000500000000000000" pitchFamily="2" charset="0"/>
                <a:sym typeface="Canva Sans"/>
              </a:rPr>
              <a:t>Increased Churn for </a:t>
            </a:r>
            <a:r>
              <a:rPr lang="en-US" sz="2400" dirty="0" err="1">
                <a:solidFill>
                  <a:srgbClr val="000000"/>
                </a:solidFill>
                <a:latin typeface="Poppins" panose="00000500000000000000" pitchFamily="2" charset="0"/>
                <a:ea typeface="Canva Sans"/>
                <a:cs typeface="Poppins" panose="00000500000000000000" pitchFamily="2" charset="0"/>
                <a:sym typeface="Canva Sans"/>
              </a:rPr>
              <a:t>Fibre</a:t>
            </a:r>
            <a:r>
              <a:rPr lang="en-US" sz="2400" dirty="0">
                <a:solidFill>
                  <a:srgbClr val="000000"/>
                </a:solidFill>
                <a:latin typeface="Poppins" panose="00000500000000000000" pitchFamily="2" charset="0"/>
                <a:ea typeface="Canva Sans"/>
                <a:cs typeface="Poppins" panose="00000500000000000000" pitchFamily="2" charset="0"/>
                <a:sym typeface="Canva Sans"/>
              </a:rPr>
              <a:t> Optic Users</a:t>
            </a:r>
          </a:p>
          <a:p>
            <a:pPr marL="835021" lvl="1" indent="-457200" algn="l">
              <a:lnSpc>
                <a:spcPts val="4899"/>
              </a:lnSpc>
              <a:buClr>
                <a:schemeClr val="accent2"/>
              </a:buClr>
              <a:buFont typeface="Wingdings" panose="05000000000000000000" pitchFamily="2" charset="2"/>
              <a:buChar char="Ø"/>
            </a:pPr>
            <a:r>
              <a:rPr lang="en-US" sz="2400" dirty="0">
                <a:solidFill>
                  <a:srgbClr val="000000"/>
                </a:solidFill>
                <a:latin typeface="Poppins" panose="00000500000000000000" pitchFamily="2" charset="0"/>
                <a:ea typeface="Canva Sans"/>
                <a:cs typeface="Poppins" panose="00000500000000000000" pitchFamily="2" charset="0"/>
                <a:sym typeface="Canva Sans"/>
              </a:rPr>
              <a:t>High Monthly Charges Linked to Churn</a:t>
            </a:r>
          </a:p>
          <a:p>
            <a:pPr marL="835021" lvl="1" indent="-457200" algn="l">
              <a:lnSpc>
                <a:spcPts val="4899"/>
              </a:lnSpc>
              <a:buClr>
                <a:schemeClr val="accent2"/>
              </a:buClr>
              <a:buFont typeface="Wingdings" panose="05000000000000000000" pitchFamily="2" charset="2"/>
              <a:buChar char="Ø"/>
            </a:pPr>
            <a:r>
              <a:rPr lang="en-US" sz="2400" dirty="0">
                <a:solidFill>
                  <a:srgbClr val="000000"/>
                </a:solidFill>
                <a:latin typeface="Poppins" panose="00000500000000000000" pitchFamily="2" charset="0"/>
                <a:ea typeface="Canva Sans"/>
                <a:cs typeface="Poppins" panose="00000500000000000000" pitchFamily="2" charset="0"/>
                <a:sym typeface="Canva Sans"/>
              </a:rPr>
              <a:t>Early Tenure Churn Trends</a:t>
            </a:r>
          </a:p>
          <a:p>
            <a:pPr marL="835021" lvl="1" indent="-457200" algn="l">
              <a:lnSpc>
                <a:spcPts val="4899"/>
              </a:lnSpc>
              <a:buClr>
                <a:schemeClr val="accent2"/>
              </a:buClr>
              <a:buFont typeface="Wingdings" panose="05000000000000000000" pitchFamily="2" charset="2"/>
              <a:buChar char="Ø"/>
            </a:pPr>
            <a:r>
              <a:rPr lang="en-US" sz="2400" dirty="0">
                <a:solidFill>
                  <a:srgbClr val="000000"/>
                </a:solidFill>
                <a:latin typeface="Poppins" panose="00000500000000000000" pitchFamily="2" charset="0"/>
                <a:ea typeface="Canva Sans"/>
                <a:cs typeface="Poppins" panose="00000500000000000000" pitchFamily="2" charset="0"/>
                <a:sym typeface="Canva Sans"/>
              </a:rPr>
              <a:t>Senior Citizens Churning at Higher Rates</a:t>
            </a:r>
          </a:p>
          <a:p>
            <a:pPr marL="835021" lvl="1" indent="-457200" algn="l">
              <a:lnSpc>
                <a:spcPts val="4899"/>
              </a:lnSpc>
              <a:buClr>
                <a:schemeClr val="accent2"/>
              </a:buClr>
              <a:buFont typeface="Wingdings" panose="05000000000000000000" pitchFamily="2" charset="2"/>
              <a:buChar char="Ø"/>
            </a:pPr>
            <a:r>
              <a:rPr lang="en-US" sz="2400" dirty="0">
                <a:solidFill>
                  <a:srgbClr val="000000"/>
                </a:solidFill>
                <a:latin typeface="Poppins" panose="00000500000000000000" pitchFamily="2" charset="0"/>
                <a:ea typeface="Canva Sans"/>
                <a:cs typeface="Poppins" panose="00000500000000000000" pitchFamily="2" charset="0"/>
                <a:sym typeface="Canva Sans"/>
              </a:rPr>
              <a:t>Phone Service Users and Churn</a:t>
            </a:r>
          </a:p>
          <a:p>
            <a:pPr algn="l">
              <a:lnSpc>
                <a:spcPts val="4899"/>
              </a:lnSpc>
            </a:pPr>
            <a:r>
              <a:rPr lang="en-US" sz="2400" dirty="0">
                <a:solidFill>
                  <a:srgbClr val="000000"/>
                </a:solidFill>
                <a:latin typeface="Poppins" panose="00000500000000000000" pitchFamily="2" charset="0"/>
                <a:ea typeface="Canva Sans"/>
                <a:cs typeface="Poppins" panose="00000500000000000000" pitchFamily="2" charset="0"/>
                <a:sym typeface="Canva Sans"/>
              </a:rPr>
              <a:t>These insights allow </a:t>
            </a:r>
            <a:r>
              <a:rPr lang="en-US" sz="2400" dirty="0" err="1">
                <a:solidFill>
                  <a:srgbClr val="000000"/>
                </a:solidFill>
                <a:latin typeface="Poppins" panose="00000500000000000000" pitchFamily="2" charset="0"/>
                <a:ea typeface="Canva Sans"/>
                <a:cs typeface="Poppins" panose="00000500000000000000" pitchFamily="2" charset="0"/>
                <a:sym typeface="Canva Sans"/>
              </a:rPr>
              <a:t>ConnectTel</a:t>
            </a:r>
            <a:r>
              <a:rPr lang="en-US" sz="2400" dirty="0">
                <a:solidFill>
                  <a:srgbClr val="000000"/>
                </a:solidFill>
                <a:latin typeface="Poppins" panose="00000500000000000000" pitchFamily="2" charset="0"/>
                <a:ea typeface="Canva Sans"/>
                <a:cs typeface="Poppins" panose="00000500000000000000" pitchFamily="2" charset="0"/>
                <a:sym typeface="Canva Sans"/>
              </a:rPr>
              <a:t> to understand the most critical factors contributing to churn.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sp>
        <p:nvSpPr>
          <p:cNvPr id="7" name="TextBox 7"/>
          <p:cNvSpPr txBox="1"/>
          <p:nvPr/>
        </p:nvSpPr>
        <p:spPr>
          <a:xfrm>
            <a:off x="2097847" y="1201136"/>
            <a:ext cx="9376800"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 Recommendations</a:t>
            </a:r>
          </a:p>
        </p:txBody>
      </p:sp>
      <p:sp>
        <p:nvSpPr>
          <p:cNvPr id="8" name="TextBox 8"/>
          <p:cNvSpPr txBox="1"/>
          <p:nvPr/>
        </p:nvSpPr>
        <p:spPr>
          <a:xfrm>
            <a:off x="2188667" y="421158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9" name="TextBox 9"/>
          <p:cNvSpPr txBox="1"/>
          <p:nvPr/>
        </p:nvSpPr>
        <p:spPr>
          <a:xfrm>
            <a:off x="2097847" y="2529479"/>
            <a:ext cx="12884727" cy="5800755"/>
          </a:xfrm>
          <a:prstGeom prst="rect">
            <a:avLst/>
          </a:prstGeom>
        </p:spPr>
        <p:txBody>
          <a:bodyPr lIns="0" tIns="0" rIns="0" bIns="0" rtlCol="0" anchor="t">
            <a:spAutoFit/>
          </a:bodyPr>
          <a:lstStyle/>
          <a:p>
            <a:pPr algn="just">
              <a:lnSpc>
                <a:spcPts val="5739"/>
              </a:lnSpc>
            </a:pPr>
            <a:r>
              <a:rPr lang="en-US" sz="4099" dirty="0">
                <a:solidFill>
                  <a:srgbClr val="000000"/>
                </a:solidFill>
                <a:latin typeface="Poppins" panose="00000500000000000000" pitchFamily="2" charset="0"/>
                <a:ea typeface="Canva Sans"/>
                <a:cs typeface="Poppins" panose="00000500000000000000" pitchFamily="2" charset="0"/>
                <a:sym typeface="Canva Sans"/>
              </a:rPr>
              <a:t> we recommend the following:</a:t>
            </a:r>
          </a:p>
          <a:p>
            <a:pPr algn="just">
              <a:lnSpc>
                <a:spcPts val="5739"/>
              </a:lnSpc>
            </a:pPr>
            <a:endParaRPr lang="en-US" sz="4099" dirty="0">
              <a:solidFill>
                <a:srgbClr val="000000"/>
              </a:solidFill>
              <a:latin typeface="Canva Sans"/>
              <a:ea typeface="Canva Sans"/>
              <a:cs typeface="Canva Sans"/>
              <a:sym typeface="Canva Sans"/>
            </a:endParaRPr>
          </a:p>
          <a:p>
            <a:pPr marL="1014089" lvl="1" indent="-571500" algn="just">
              <a:lnSpc>
                <a:spcPts val="5739"/>
              </a:lnSpc>
              <a:buClr>
                <a:schemeClr val="accent2"/>
              </a:buClr>
              <a:buFont typeface="Wingdings" panose="05000000000000000000" pitchFamily="2" charset="2"/>
              <a:buChar char="ü"/>
            </a:pPr>
            <a:r>
              <a:rPr lang="en-US" sz="4099" dirty="0">
                <a:solidFill>
                  <a:srgbClr val="000000"/>
                </a:solidFill>
                <a:latin typeface="Poppins" panose="00000500000000000000" pitchFamily="2" charset="0"/>
                <a:ea typeface="Canva Sans"/>
                <a:cs typeface="Poppins" panose="00000500000000000000" pitchFamily="2" charset="0"/>
                <a:sym typeface="Canva Sans"/>
              </a:rPr>
              <a:t>Develop Targeted Retention Strategies </a:t>
            </a:r>
          </a:p>
          <a:p>
            <a:pPr marL="1014089" lvl="1" indent="-571500" algn="just">
              <a:lnSpc>
                <a:spcPts val="5739"/>
              </a:lnSpc>
              <a:buClr>
                <a:schemeClr val="accent2"/>
              </a:buClr>
              <a:buFont typeface="Wingdings" panose="05000000000000000000" pitchFamily="2" charset="2"/>
              <a:buChar char="ü"/>
            </a:pPr>
            <a:r>
              <a:rPr lang="en-US" sz="4099" dirty="0">
                <a:solidFill>
                  <a:srgbClr val="000000"/>
                </a:solidFill>
                <a:latin typeface="Poppins" panose="00000500000000000000" pitchFamily="2" charset="0"/>
                <a:ea typeface="Canva Sans"/>
                <a:cs typeface="Poppins" panose="00000500000000000000" pitchFamily="2" charset="0"/>
                <a:sym typeface="Canva Sans"/>
              </a:rPr>
              <a:t>Improve Service Offerings </a:t>
            </a:r>
          </a:p>
          <a:p>
            <a:pPr marL="1014089" lvl="1" indent="-571500" algn="just">
              <a:lnSpc>
                <a:spcPts val="5739"/>
              </a:lnSpc>
              <a:buClr>
                <a:schemeClr val="accent2"/>
              </a:buClr>
              <a:buFont typeface="Wingdings" panose="05000000000000000000" pitchFamily="2" charset="2"/>
              <a:buChar char="ü"/>
            </a:pPr>
            <a:r>
              <a:rPr lang="en-US" sz="4099" dirty="0" err="1">
                <a:solidFill>
                  <a:srgbClr val="000000"/>
                </a:solidFill>
                <a:latin typeface="Poppins" panose="00000500000000000000" pitchFamily="2" charset="0"/>
                <a:ea typeface="Canva Sans"/>
                <a:cs typeface="Poppins" panose="00000500000000000000" pitchFamily="2" charset="0"/>
                <a:sym typeface="Canva Sans"/>
              </a:rPr>
              <a:t>Optimise</a:t>
            </a:r>
            <a:r>
              <a:rPr lang="en-US" sz="4099" dirty="0">
                <a:solidFill>
                  <a:srgbClr val="000000"/>
                </a:solidFill>
                <a:latin typeface="Poppins" panose="00000500000000000000" pitchFamily="2" charset="0"/>
                <a:ea typeface="Canva Sans"/>
                <a:cs typeface="Poppins" panose="00000500000000000000" pitchFamily="2" charset="0"/>
                <a:sym typeface="Canva Sans"/>
              </a:rPr>
              <a:t> Marketing and Retention Spend</a:t>
            </a:r>
          </a:p>
          <a:p>
            <a:pPr marL="1014089" lvl="1" indent="-571500" algn="just">
              <a:lnSpc>
                <a:spcPts val="5739"/>
              </a:lnSpc>
              <a:buClr>
                <a:schemeClr val="accent2"/>
              </a:buClr>
              <a:buFont typeface="Wingdings" panose="05000000000000000000" pitchFamily="2" charset="2"/>
              <a:buChar char="ü"/>
            </a:pPr>
            <a:r>
              <a:rPr lang="en-US" sz="4099" dirty="0">
                <a:solidFill>
                  <a:srgbClr val="000000"/>
                </a:solidFill>
                <a:latin typeface="Poppins" panose="00000500000000000000" pitchFamily="2" charset="0"/>
                <a:ea typeface="Canva Sans"/>
                <a:cs typeface="Poppins" panose="00000500000000000000" pitchFamily="2" charset="0"/>
                <a:sym typeface="Canva Sans"/>
              </a:rPr>
              <a:t>Implement Continuous Monitoring</a:t>
            </a:r>
          </a:p>
          <a:p>
            <a:pPr marL="1014089" lvl="1" indent="-571500" algn="just">
              <a:lnSpc>
                <a:spcPts val="5739"/>
              </a:lnSpc>
              <a:buClr>
                <a:schemeClr val="accent2"/>
              </a:buClr>
              <a:buFont typeface="Wingdings" panose="05000000000000000000" pitchFamily="2" charset="2"/>
              <a:buChar char="ü"/>
            </a:pPr>
            <a:endParaRPr lang="en-US" sz="4099" dirty="0">
              <a:solidFill>
                <a:srgbClr val="000000"/>
              </a:solidFill>
              <a:latin typeface="Poppins" panose="00000500000000000000" pitchFamily="2" charset="0"/>
              <a:ea typeface="Canva Sans"/>
              <a:cs typeface="Poppins" panose="00000500000000000000" pitchFamily="2" charset="0"/>
              <a:sym typeface="Canva Sans"/>
            </a:endParaRPr>
          </a:p>
          <a:p>
            <a:pPr algn="just">
              <a:lnSpc>
                <a:spcPts val="5739"/>
              </a:lnSpc>
            </a:pPr>
            <a:endParaRPr lang="en-US" sz="4099" dirty="0">
              <a:solidFill>
                <a:srgbClr val="000000"/>
              </a:solidFill>
              <a:latin typeface="Canva Sans"/>
              <a:ea typeface="Canva Sans"/>
              <a:cs typeface="Canva Sans"/>
              <a:sym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GB"/>
          </a:p>
        </p:txBody>
      </p:sp>
      <p:sp>
        <p:nvSpPr>
          <p:cNvPr id="3" name="Freeform 3"/>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18177932" y="8597752"/>
            <a:ext cx="110068" cy="660548"/>
            <a:chOff x="0" y="0"/>
            <a:chExt cx="28989" cy="173972"/>
          </a:xfrm>
        </p:grpSpPr>
        <p:sp>
          <p:nvSpPr>
            <p:cNvPr id="5" name="Freeform 5"/>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6" name="TextBox 6"/>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438359" y="1028700"/>
            <a:ext cx="12603085" cy="1290340"/>
            <a:chOff x="0" y="0"/>
            <a:chExt cx="3319331" cy="339843"/>
          </a:xfrm>
        </p:grpSpPr>
        <p:sp>
          <p:nvSpPr>
            <p:cNvPr id="8" name="Freeform 8"/>
            <p:cNvSpPr/>
            <p:nvPr/>
          </p:nvSpPr>
          <p:spPr>
            <a:xfrm>
              <a:off x="0" y="0"/>
              <a:ext cx="3319331" cy="339843"/>
            </a:xfrm>
            <a:custGeom>
              <a:avLst/>
              <a:gdLst/>
              <a:ahLst/>
              <a:cxnLst/>
              <a:rect l="l" t="t" r="r" b="b"/>
              <a:pathLst>
                <a:path w="3319331" h="339843">
                  <a:moveTo>
                    <a:pt x="0" y="0"/>
                  </a:moveTo>
                  <a:lnTo>
                    <a:pt x="3319331" y="0"/>
                  </a:lnTo>
                  <a:lnTo>
                    <a:pt x="3319331" y="339843"/>
                  </a:lnTo>
                  <a:lnTo>
                    <a:pt x="0" y="339843"/>
                  </a:lnTo>
                  <a:close/>
                </a:path>
              </a:pathLst>
            </a:custGeom>
            <a:solidFill>
              <a:srgbClr val="000000">
                <a:alpha val="0"/>
              </a:srgbClr>
            </a:solidFill>
            <a:ln w="38100" cap="sq">
              <a:solidFill>
                <a:srgbClr val="FF7300"/>
              </a:solidFill>
              <a:prstDash val="solid"/>
              <a:miter/>
            </a:ln>
          </p:spPr>
          <p:txBody>
            <a:bodyPr/>
            <a:lstStyle/>
            <a:p>
              <a:endParaRPr lang="en-GB"/>
            </a:p>
          </p:txBody>
        </p:sp>
        <p:sp>
          <p:nvSpPr>
            <p:cNvPr id="9" name="TextBox 9"/>
            <p:cNvSpPr txBox="1"/>
            <p:nvPr/>
          </p:nvSpPr>
          <p:spPr>
            <a:xfrm>
              <a:off x="0" y="-123825"/>
              <a:ext cx="3319331" cy="463668"/>
            </a:xfrm>
            <a:prstGeom prst="rect">
              <a:avLst/>
            </a:prstGeom>
          </p:spPr>
          <p:txBody>
            <a:bodyPr lIns="50800" tIns="50800" rIns="50800" bIns="50800" rtlCol="0" anchor="ctr"/>
            <a:lstStyle/>
            <a:p>
              <a:pPr algn="ctr">
                <a:lnSpc>
                  <a:spcPts val="6439"/>
                </a:lnSpc>
              </a:pPr>
              <a:r>
                <a:rPr lang="en-US" sz="4599">
                  <a:solidFill>
                    <a:srgbClr val="FFFFFF"/>
                  </a:solidFill>
                  <a:latin typeface="Poppins"/>
                  <a:ea typeface="Poppins"/>
                  <a:cs typeface="Poppins"/>
                  <a:sym typeface="Poppins"/>
                </a:rPr>
                <a:t>Conclusion</a:t>
              </a:r>
            </a:p>
          </p:txBody>
        </p:sp>
      </p:grpSp>
      <p:sp>
        <p:nvSpPr>
          <p:cNvPr id="10" name="TextBox 10"/>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Connecttel</a:t>
            </a:r>
          </a:p>
        </p:txBody>
      </p:sp>
      <p:sp>
        <p:nvSpPr>
          <p:cNvPr id="11" name="TextBox 11"/>
          <p:cNvSpPr txBox="1"/>
          <p:nvPr/>
        </p:nvSpPr>
        <p:spPr>
          <a:xfrm>
            <a:off x="2438359" y="2886195"/>
            <a:ext cx="12603085" cy="5868036"/>
          </a:xfrm>
          <a:prstGeom prst="rect">
            <a:avLst/>
          </a:prstGeom>
        </p:spPr>
        <p:txBody>
          <a:bodyPr lIns="0" tIns="0" rIns="0" bIns="0" rtlCol="0" anchor="t">
            <a:spAutoFit/>
          </a:bodyPr>
          <a:lstStyle/>
          <a:p>
            <a:pPr algn="l">
              <a:lnSpc>
                <a:spcPts val="3639"/>
              </a:lnSpc>
            </a:pPr>
            <a:r>
              <a:rPr lang="en-US" sz="2599" dirty="0">
                <a:solidFill>
                  <a:srgbClr val="FFFFFF"/>
                </a:solidFill>
                <a:latin typeface="Poppins" panose="00000500000000000000" pitchFamily="2" charset="0"/>
                <a:ea typeface="Canva Sans"/>
                <a:cs typeface="Poppins" panose="00000500000000000000" pitchFamily="2" charset="0"/>
                <a:sym typeface="Canva Sans"/>
              </a:rPr>
              <a:t>The churn prediction system for </a:t>
            </a:r>
            <a:r>
              <a:rPr lang="en-US" sz="2599" dirty="0" err="1">
                <a:solidFill>
                  <a:srgbClr val="FFFFFF"/>
                </a:solidFill>
                <a:latin typeface="Poppins" panose="00000500000000000000" pitchFamily="2" charset="0"/>
                <a:ea typeface="Canva Sans"/>
                <a:cs typeface="Poppins" panose="00000500000000000000" pitchFamily="2" charset="0"/>
                <a:sym typeface="Canva Sans"/>
              </a:rPr>
              <a:t>ConnectTel</a:t>
            </a:r>
            <a:r>
              <a:rPr lang="en-US" sz="2599" dirty="0">
                <a:solidFill>
                  <a:srgbClr val="FFFFFF"/>
                </a:solidFill>
                <a:latin typeface="Poppins" panose="00000500000000000000" pitchFamily="2" charset="0"/>
                <a:ea typeface="Canva Sans"/>
                <a:cs typeface="Poppins" panose="00000500000000000000" pitchFamily="2" charset="0"/>
                <a:sym typeface="Canva Sans"/>
              </a:rPr>
              <a:t> provides a powerful tool for mitigating customer attrition. By accurately identifying at-risk customers, the model enables proactive, targeted interventions that can significantly improve retention rates. Insights from the feature importance and SHAP analyses highlight critical churn drivers, offering actionable areas for improvement in customer service and contract management.</a:t>
            </a:r>
          </a:p>
          <a:p>
            <a:pPr algn="l">
              <a:lnSpc>
                <a:spcPts val="6719"/>
              </a:lnSpc>
            </a:pPr>
            <a:endParaRPr lang="en-US" sz="2599" dirty="0">
              <a:solidFill>
                <a:srgbClr val="FFFFFF"/>
              </a:solidFill>
              <a:latin typeface="Poppins" panose="00000500000000000000" pitchFamily="2" charset="0"/>
              <a:ea typeface="Canva Sans"/>
              <a:cs typeface="Poppins" panose="00000500000000000000" pitchFamily="2" charset="0"/>
              <a:sym typeface="Canva Sans"/>
            </a:endParaRPr>
          </a:p>
          <a:p>
            <a:pPr algn="l">
              <a:lnSpc>
                <a:spcPts val="3639"/>
              </a:lnSpc>
            </a:pPr>
            <a:r>
              <a:rPr lang="en-US" sz="2599" dirty="0">
                <a:solidFill>
                  <a:srgbClr val="FFFFFF"/>
                </a:solidFill>
                <a:latin typeface="Poppins" panose="00000500000000000000" pitchFamily="2" charset="0"/>
                <a:ea typeface="Canva Sans"/>
                <a:cs typeface="Poppins" panose="00000500000000000000" pitchFamily="2" charset="0"/>
                <a:sym typeface="Canva Sans"/>
              </a:rPr>
              <a:t>Implementing the recommendations will help </a:t>
            </a:r>
            <a:r>
              <a:rPr lang="en-US" sz="2599" dirty="0" err="1">
                <a:solidFill>
                  <a:srgbClr val="FFFFFF"/>
                </a:solidFill>
                <a:latin typeface="Poppins" panose="00000500000000000000" pitchFamily="2" charset="0"/>
                <a:ea typeface="Canva Sans"/>
                <a:cs typeface="Poppins" panose="00000500000000000000" pitchFamily="2" charset="0"/>
                <a:sym typeface="Canva Sans"/>
              </a:rPr>
              <a:t>ConnectTel</a:t>
            </a:r>
            <a:r>
              <a:rPr lang="en-US" sz="2599" dirty="0">
                <a:solidFill>
                  <a:srgbClr val="FFFFFF"/>
                </a:solidFill>
                <a:latin typeface="Poppins" panose="00000500000000000000" pitchFamily="2" charset="0"/>
                <a:ea typeface="Canva Sans"/>
                <a:cs typeface="Poppins" panose="00000500000000000000" pitchFamily="2" charset="0"/>
                <a:sym typeface="Canva Sans"/>
              </a:rPr>
              <a:t> not only retain valuable customers but also </a:t>
            </a:r>
            <a:r>
              <a:rPr lang="en-US" sz="2599" dirty="0" err="1">
                <a:solidFill>
                  <a:srgbClr val="FFFFFF"/>
                </a:solidFill>
                <a:latin typeface="Poppins" panose="00000500000000000000" pitchFamily="2" charset="0"/>
                <a:ea typeface="Canva Sans"/>
                <a:cs typeface="Poppins" panose="00000500000000000000" pitchFamily="2" charset="0"/>
                <a:sym typeface="Canva Sans"/>
              </a:rPr>
              <a:t>optimise</a:t>
            </a:r>
            <a:r>
              <a:rPr lang="en-US" sz="2599" dirty="0">
                <a:solidFill>
                  <a:srgbClr val="FFFFFF"/>
                </a:solidFill>
                <a:latin typeface="Poppins" panose="00000500000000000000" pitchFamily="2" charset="0"/>
                <a:ea typeface="Canva Sans"/>
                <a:cs typeface="Poppins" panose="00000500000000000000" pitchFamily="2" charset="0"/>
                <a:sym typeface="Canva Sans"/>
              </a:rPr>
              <a:t> marketing expenditures, increase loyalty, and strengthen its competitive position in a dynamic telecom market. This data-driven approach lays the foundation for sustained growth and a loyal customer base.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GB"/>
          </a:p>
        </p:txBody>
      </p:sp>
      <p:sp>
        <p:nvSpPr>
          <p:cNvPr id="3" name="Freeform 3"/>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18177932" y="8597752"/>
            <a:ext cx="110068" cy="660548"/>
            <a:chOff x="0" y="0"/>
            <a:chExt cx="28989" cy="173972"/>
          </a:xfrm>
        </p:grpSpPr>
        <p:sp>
          <p:nvSpPr>
            <p:cNvPr id="5" name="Freeform 5"/>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6" name="TextBox 6"/>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842458" y="3600450"/>
            <a:ext cx="12603085" cy="3086100"/>
            <a:chOff x="0" y="0"/>
            <a:chExt cx="3319331" cy="812800"/>
          </a:xfrm>
        </p:grpSpPr>
        <p:sp>
          <p:nvSpPr>
            <p:cNvPr id="8" name="Freeform 8"/>
            <p:cNvSpPr/>
            <p:nvPr/>
          </p:nvSpPr>
          <p:spPr>
            <a:xfrm>
              <a:off x="0" y="0"/>
              <a:ext cx="3319331" cy="812800"/>
            </a:xfrm>
            <a:custGeom>
              <a:avLst/>
              <a:gdLst/>
              <a:ahLst/>
              <a:cxnLst/>
              <a:rect l="l" t="t" r="r" b="b"/>
              <a:pathLst>
                <a:path w="3319331" h="812800">
                  <a:moveTo>
                    <a:pt x="0" y="0"/>
                  </a:moveTo>
                  <a:lnTo>
                    <a:pt x="3319331" y="0"/>
                  </a:lnTo>
                  <a:lnTo>
                    <a:pt x="3319331" y="812800"/>
                  </a:lnTo>
                  <a:lnTo>
                    <a:pt x="0" y="812800"/>
                  </a:lnTo>
                  <a:close/>
                </a:path>
              </a:pathLst>
            </a:custGeom>
            <a:solidFill>
              <a:srgbClr val="000000">
                <a:alpha val="0"/>
              </a:srgbClr>
            </a:solidFill>
            <a:ln w="38100" cap="sq">
              <a:solidFill>
                <a:srgbClr val="FF7300"/>
              </a:solidFill>
              <a:prstDash val="solid"/>
              <a:miter/>
            </a:ln>
          </p:spPr>
          <p:txBody>
            <a:bodyPr/>
            <a:lstStyle/>
            <a:p>
              <a:endParaRPr lang="en-GB"/>
            </a:p>
          </p:txBody>
        </p:sp>
        <p:sp>
          <p:nvSpPr>
            <p:cNvPr id="9" name="TextBox 9"/>
            <p:cNvSpPr txBox="1"/>
            <p:nvPr/>
          </p:nvSpPr>
          <p:spPr>
            <a:xfrm>
              <a:off x="0" y="-38100"/>
              <a:ext cx="3319331" cy="850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ConnectTel</a:t>
            </a:r>
          </a:p>
        </p:txBody>
      </p:sp>
      <p:sp>
        <p:nvSpPr>
          <p:cNvPr id="11" name="TextBox 11"/>
          <p:cNvSpPr txBox="1"/>
          <p:nvPr/>
        </p:nvSpPr>
        <p:spPr>
          <a:xfrm>
            <a:off x="2951520" y="3854101"/>
            <a:ext cx="12384959" cy="2321623"/>
          </a:xfrm>
          <a:prstGeom prst="rect">
            <a:avLst/>
          </a:prstGeom>
        </p:spPr>
        <p:txBody>
          <a:bodyPr lIns="0" tIns="0" rIns="0" bIns="0" rtlCol="0" anchor="t">
            <a:spAutoFit/>
          </a:bodyPr>
          <a:lstStyle/>
          <a:p>
            <a:pPr algn="ctr">
              <a:lnSpc>
                <a:spcPts val="19032"/>
              </a:lnSpc>
              <a:spcBef>
                <a:spcPct val="0"/>
              </a:spcBef>
            </a:pPr>
            <a:r>
              <a:rPr lang="en-US" sz="13594" b="1">
                <a:solidFill>
                  <a:srgbClr val="FFFFFF"/>
                </a:solidFill>
                <a:latin typeface="Montserrat Bold"/>
                <a:ea typeface="Montserrat Bold"/>
                <a:cs typeface="Montserrat Bold"/>
                <a:sym typeface="Montserrat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10791" y="1028700"/>
            <a:ext cx="14048509" cy="4114800"/>
            <a:chOff x="0" y="0"/>
            <a:chExt cx="18731345" cy="5486400"/>
          </a:xfrm>
        </p:grpSpPr>
        <p:pic>
          <p:nvPicPr>
            <p:cNvPr id="3" name="Picture 3"/>
            <p:cNvPicPr>
              <a:picLocks noChangeAspect="1"/>
            </p:cNvPicPr>
            <p:nvPr/>
          </p:nvPicPr>
          <p:blipFill>
            <a:blip r:embed="rId2"/>
            <a:srcRect t="27992" b="27992"/>
            <a:stretch>
              <a:fillRect/>
            </a:stretch>
          </p:blipFill>
          <p:spPr>
            <a:xfrm>
              <a:off x="0" y="0"/>
              <a:ext cx="18731345" cy="5486400"/>
            </a:xfrm>
            <a:prstGeom prst="rect">
              <a:avLst/>
            </a:prstGeom>
          </p:spPr>
        </p:pic>
      </p:grpSp>
      <p:sp>
        <p:nvSpPr>
          <p:cNvPr id="4" name="Freeform 4"/>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5" name="Group 5"/>
          <p:cNvGrpSpPr/>
          <p:nvPr/>
        </p:nvGrpSpPr>
        <p:grpSpPr>
          <a:xfrm>
            <a:off x="18177932" y="8597752"/>
            <a:ext cx="110068" cy="660548"/>
            <a:chOff x="0" y="0"/>
            <a:chExt cx="28989" cy="173972"/>
          </a:xfrm>
        </p:grpSpPr>
        <p:sp>
          <p:nvSpPr>
            <p:cNvPr id="6" name="Freeform 6"/>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7" name="TextBox 7"/>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4292" y="7022681"/>
            <a:ext cx="1042538" cy="47625"/>
            <a:chOff x="0" y="0"/>
            <a:chExt cx="274578" cy="12543"/>
          </a:xfrm>
        </p:grpSpPr>
        <p:sp>
          <p:nvSpPr>
            <p:cNvPr id="9" name="Freeform 9"/>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GB"/>
            </a:p>
          </p:txBody>
        </p:sp>
        <p:sp>
          <p:nvSpPr>
            <p:cNvPr id="10" name="TextBox 10"/>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H="1">
            <a:off x="1039108" y="1028700"/>
            <a:ext cx="6767328" cy="4114800"/>
          </a:xfrm>
          <a:custGeom>
            <a:avLst/>
            <a:gdLst/>
            <a:ahLst/>
            <a:cxnLst/>
            <a:rect l="l" t="t" r="r" b="b"/>
            <a:pathLst>
              <a:path w="6767328" h="4114800">
                <a:moveTo>
                  <a:pt x="6767328" y="0"/>
                </a:moveTo>
                <a:lnTo>
                  <a:pt x="0" y="0"/>
                </a:lnTo>
                <a:lnTo>
                  <a:pt x="0" y="4114800"/>
                </a:lnTo>
                <a:lnTo>
                  <a:pt x="6767328" y="4114800"/>
                </a:lnTo>
                <a:lnTo>
                  <a:pt x="6767328" y="0"/>
                </a:lnTo>
                <a:close/>
              </a:path>
            </a:pathLst>
          </a:custGeom>
          <a:blipFill>
            <a:blip r:embed="rId2"/>
            <a:stretch>
              <a:fillRect l="-39614" t="-21150" r="-3376" b="-35565"/>
            </a:stretch>
          </a:blipFill>
        </p:spPr>
        <p:txBody>
          <a:bodyPr/>
          <a:lstStyle/>
          <a:p>
            <a:endParaRPr lang="en-GB"/>
          </a:p>
        </p:txBody>
      </p:sp>
      <p:sp>
        <p:nvSpPr>
          <p:cNvPr id="12" name="TextBox 12"/>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sp>
        <p:nvSpPr>
          <p:cNvPr id="13" name="TextBox 13"/>
          <p:cNvSpPr txBox="1"/>
          <p:nvPr/>
        </p:nvSpPr>
        <p:spPr>
          <a:xfrm>
            <a:off x="1934292" y="5967079"/>
            <a:ext cx="6862200"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Company Background</a:t>
            </a:r>
          </a:p>
        </p:txBody>
      </p:sp>
      <p:sp>
        <p:nvSpPr>
          <p:cNvPr id="14" name="TextBox 14"/>
          <p:cNvSpPr txBox="1"/>
          <p:nvPr/>
        </p:nvSpPr>
        <p:spPr>
          <a:xfrm>
            <a:off x="1934292" y="7351564"/>
            <a:ext cx="14524908" cy="1412694"/>
          </a:xfrm>
          <a:prstGeom prst="rect">
            <a:avLst/>
          </a:prstGeom>
        </p:spPr>
        <p:txBody>
          <a:bodyPr wrap="square" lIns="0" tIns="0" rIns="0" bIns="0" rtlCol="0" anchor="t">
            <a:spAutoFit/>
          </a:bodyPr>
          <a:lstStyle/>
          <a:p>
            <a:pPr algn="l">
              <a:lnSpc>
                <a:spcPts val="2799"/>
              </a:lnSpc>
              <a:spcBef>
                <a:spcPct val="0"/>
              </a:spcBef>
            </a:pPr>
            <a:r>
              <a:rPr lang="en-US" sz="1999" dirty="0" err="1">
                <a:solidFill>
                  <a:srgbClr val="1F2020"/>
                </a:solidFill>
                <a:latin typeface="Open Sans"/>
                <a:ea typeface="Open Sans"/>
                <a:cs typeface="Open Sans"/>
                <a:sym typeface="Open Sans"/>
              </a:rPr>
              <a:t>ConnectTel</a:t>
            </a:r>
            <a:r>
              <a:rPr lang="en-US" sz="1999" dirty="0">
                <a:solidFill>
                  <a:srgbClr val="1F2020"/>
                </a:solidFill>
                <a:latin typeface="Open Sans"/>
                <a:ea typeface="Open Sans"/>
                <a:cs typeface="Open Sans"/>
                <a:sym typeface="Open Sans"/>
              </a:rPr>
              <a:t> is a leading telecommunications company that delivers a broad range of services to its diverse customer base. With a focus on innovation and customer satisfaction, </a:t>
            </a:r>
            <a:r>
              <a:rPr lang="en-US" sz="1999" dirty="0" err="1">
                <a:solidFill>
                  <a:srgbClr val="1F2020"/>
                </a:solidFill>
                <a:latin typeface="Open Sans"/>
                <a:ea typeface="Open Sans"/>
                <a:cs typeface="Open Sans"/>
                <a:sym typeface="Open Sans"/>
              </a:rPr>
              <a:t>ConnectTel</a:t>
            </a:r>
            <a:r>
              <a:rPr lang="en-US" sz="1999" dirty="0">
                <a:solidFill>
                  <a:srgbClr val="1F2020"/>
                </a:solidFill>
                <a:latin typeface="Open Sans"/>
                <a:ea typeface="Open Sans"/>
                <a:cs typeface="Open Sans"/>
                <a:sym typeface="Open Sans"/>
              </a:rPr>
              <a:t> operates in a competitive market where providing reliable, high-quality service is essential. The company continuously seeks to strengthen customer relationships and enhance user experience, aiming to stand out in the dynamic telecom industry.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34292" y="1028700"/>
            <a:ext cx="15325008" cy="4114800"/>
            <a:chOff x="0" y="0"/>
            <a:chExt cx="20433345" cy="5486400"/>
          </a:xfrm>
        </p:grpSpPr>
        <p:pic>
          <p:nvPicPr>
            <p:cNvPr id="3" name="Picture 3"/>
            <p:cNvPicPr>
              <a:picLocks noChangeAspect="1"/>
            </p:cNvPicPr>
            <p:nvPr/>
          </p:nvPicPr>
          <p:blipFill>
            <a:blip r:embed="rId2"/>
            <a:srcRect t="29825" b="29825"/>
            <a:stretch>
              <a:fillRect/>
            </a:stretch>
          </p:blipFill>
          <p:spPr>
            <a:xfrm>
              <a:off x="0" y="0"/>
              <a:ext cx="20433345" cy="5486400"/>
            </a:xfrm>
            <a:prstGeom prst="rect">
              <a:avLst/>
            </a:prstGeom>
          </p:spPr>
        </p:pic>
      </p:grpSp>
      <p:sp>
        <p:nvSpPr>
          <p:cNvPr id="4" name="Freeform 4"/>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5" name="Group 5"/>
          <p:cNvGrpSpPr/>
          <p:nvPr/>
        </p:nvGrpSpPr>
        <p:grpSpPr>
          <a:xfrm>
            <a:off x="18177932" y="8597752"/>
            <a:ext cx="110068" cy="660548"/>
            <a:chOff x="0" y="0"/>
            <a:chExt cx="28989" cy="173972"/>
          </a:xfrm>
        </p:grpSpPr>
        <p:sp>
          <p:nvSpPr>
            <p:cNvPr id="6" name="Freeform 6"/>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7" name="TextBox 7"/>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34292" y="7022681"/>
            <a:ext cx="1042538" cy="47625"/>
            <a:chOff x="0" y="0"/>
            <a:chExt cx="274578" cy="12543"/>
          </a:xfrm>
        </p:grpSpPr>
        <p:sp>
          <p:nvSpPr>
            <p:cNvPr id="9" name="Freeform 9"/>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GB"/>
            </a:p>
          </p:txBody>
        </p:sp>
        <p:sp>
          <p:nvSpPr>
            <p:cNvPr id="10" name="TextBox 10"/>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sp>
        <p:nvSpPr>
          <p:cNvPr id="12" name="TextBox 12"/>
          <p:cNvSpPr txBox="1"/>
          <p:nvPr/>
        </p:nvSpPr>
        <p:spPr>
          <a:xfrm>
            <a:off x="1934292" y="5976604"/>
            <a:ext cx="6862200"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Problem Overview</a:t>
            </a:r>
          </a:p>
        </p:txBody>
      </p:sp>
      <p:sp>
        <p:nvSpPr>
          <p:cNvPr id="13" name="TextBox 13"/>
          <p:cNvSpPr txBox="1"/>
          <p:nvPr/>
        </p:nvSpPr>
        <p:spPr>
          <a:xfrm>
            <a:off x="1934292" y="7346531"/>
            <a:ext cx="15104872" cy="2130840"/>
          </a:xfrm>
          <a:prstGeom prst="rect">
            <a:avLst/>
          </a:prstGeom>
        </p:spPr>
        <p:txBody>
          <a:bodyPr wrap="square" lIns="0" tIns="0" rIns="0" bIns="0" rtlCol="0" anchor="t">
            <a:spAutoFit/>
          </a:bodyPr>
          <a:lstStyle/>
          <a:p>
            <a:pPr algn="l">
              <a:lnSpc>
                <a:spcPts val="2799"/>
              </a:lnSpc>
              <a:spcBef>
                <a:spcPct val="0"/>
              </a:spcBef>
            </a:pPr>
            <a:r>
              <a:rPr lang="en-US" sz="1999" dirty="0">
                <a:solidFill>
                  <a:srgbClr val="1F2020"/>
                </a:solidFill>
                <a:latin typeface="Open Sans"/>
                <a:ea typeface="Open Sans"/>
                <a:cs typeface="Open Sans"/>
                <a:sym typeface="Open Sans"/>
              </a:rPr>
              <a:t>The company faces a critical challenge in addressing customer churn, threatening its business sustainability and growth. The company's existing retention strategies lack precision, leading to the loss of valuable customers to competitors. It is more expensive to acquire a new customer than to keep an existing one from leaving as such </a:t>
            </a:r>
            <a:r>
              <a:rPr lang="en-US" sz="1999" dirty="0" err="1">
                <a:solidFill>
                  <a:srgbClr val="1F2020"/>
                </a:solidFill>
                <a:latin typeface="Open Sans"/>
                <a:ea typeface="Open Sans"/>
                <a:cs typeface="Open Sans"/>
                <a:sym typeface="Open Sans"/>
              </a:rPr>
              <a:t>ConnectTel</a:t>
            </a:r>
            <a:r>
              <a:rPr lang="en-US" sz="1999" dirty="0">
                <a:solidFill>
                  <a:srgbClr val="1F2020"/>
                </a:solidFill>
                <a:latin typeface="Open Sans"/>
                <a:ea typeface="Open Sans"/>
                <a:cs typeface="Open Sans"/>
                <a:sym typeface="Open Sans"/>
              </a:rPr>
              <a:t> aims to build a data-driven churn prediction system, enabling targeted retention initiatives. By leveraging advanced analytics and machine learning on customer data, </a:t>
            </a:r>
            <a:r>
              <a:rPr lang="en-US" sz="1999" dirty="0" err="1">
                <a:solidFill>
                  <a:srgbClr val="1F2020"/>
                </a:solidFill>
                <a:latin typeface="Open Sans"/>
                <a:ea typeface="Open Sans"/>
                <a:cs typeface="Open Sans"/>
                <a:sym typeface="Open Sans"/>
              </a:rPr>
              <a:t>ConnectTel</a:t>
            </a:r>
            <a:r>
              <a:rPr lang="en-US" sz="1999" dirty="0">
                <a:solidFill>
                  <a:srgbClr val="1F2020"/>
                </a:solidFill>
                <a:latin typeface="Open Sans"/>
                <a:ea typeface="Open Sans"/>
                <a:cs typeface="Open Sans"/>
                <a:sym typeface="Open Sans"/>
              </a:rPr>
              <a:t> seeks to proactively reduce churn, boost customer loyalty, and strengthen its competitive position in the telecommunications industry.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grpSp>
        <p:nvGrpSpPr>
          <p:cNvPr id="4" name="Group 4"/>
          <p:cNvGrpSpPr/>
          <p:nvPr/>
        </p:nvGrpSpPr>
        <p:grpSpPr>
          <a:xfrm>
            <a:off x="2586864" y="2563839"/>
            <a:ext cx="1042538" cy="47625"/>
            <a:chOff x="0" y="0"/>
            <a:chExt cx="274578" cy="12543"/>
          </a:xfrm>
        </p:grpSpPr>
        <p:sp>
          <p:nvSpPr>
            <p:cNvPr id="5" name="Freeform 5"/>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GB"/>
            </a:p>
          </p:txBody>
        </p:sp>
        <p:sp>
          <p:nvSpPr>
            <p:cNvPr id="6" name="TextBox 6"/>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586864" y="1497604"/>
            <a:ext cx="9062596" cy="907774"/>
          </a:xfrm>
          <a:prstGeom prst="rect">
            <a:avLst/>
          </a:prstGeom>
        </p:spPr>
        <p:txBody>
          <a:bodyPr lIns="0" tIns="0" rIns="0" bIns="0" rtlCol="0" anchor="t">
            <a:spAutoFit/>
          </a:bodyPr>
          <a:lstStyle/>
          <a:p>
            <a:pPr algn="l">
              <a:lnSpc>
                <a:spcPts val="6740"/>
              </a:lnSpc>
            </a:pPr>
            <a:r>
              <a:rPr lang="en-US" sz="5760" b="1">
                <a:solidFill>
                  <a:srgbClr val="1F2020"/>
                </a:solidFill>
                <a:latin typeface="Poppins Bold"/>
                <a:ea typeface="Poppins Bold"/>
                <a:cs typeface="Poppins Bold"/>
                <a:sym typeface="Poppins Bold"/>
              </a:rPr>
              <a:t>Project Objectives</a:t>
            </a:r>
          </a:p>
        </p:txBody>
      </p:sp>
      <p:sp>
        <p:nvSpPr>
          <p:cNvPr id="8" name="TextBox 8"/>
          <p:cNvSpPr txBox="1"/>
          <p:nvPr/>
        </p:nvSpPr>
        <p:spPr>
          <a:xfrm>
            <a:off x="2586864" y="2335239"/>
            <a:ext cx="11897077" cy="6677058"/>
          </a:xfrm>
          <a:prstGeom prst="rect">
            <a:avLst/>
          </a:prstGeom>
        </p:spPr>
        <p:txBody>
          <a:bodyPr lIns="0" tIns="0" rIns="0" bIns="0" rtlCol="0" anchor="t">
            <a:spAutoFit/>
          </a:bodyPr>
          <a:lstStyle/>
          <a:p>
            <a:pPr marL="285750" indent="-285750" algn="l">
              <a:lnSpc>
                <a:spcPts val="5970"/>
              </a:lnSpc>
              <a:buFont typeface="Wingdings" panose="05000000000000000000" pitchFamily="2" charset="2"/>
              <a:buChar char="Ø"/>
            </a:pPr>
            <a:endParaRPr dirty="0"/>
          </a:p>
          <a:p>
            <a:pPr algn="l">
              <a:lnSpc>
                <a:spcPts val="7120"/>
              </a:lnSpc>
            </a:pPr>
            <a:r>
              <a:rPr lang="en-US" sz="3095" dirty="0">
                <a:solidFill>
                  <a:srgbClr val="1F2020"/>
                </a:solidFill>
                <a:latin typeface="Open Sans"/>
                <a:ea typeface="Open Sans"/>
                <a:cs typeface="Open Sans"/>
                <a:sym typeface="Open Sans"/>
              </a:rPr>
              <a:t>A churn prediction system will allow </a:t>
            </a:r>
            <a:r>
              <a:rPr lang="en-US" sz="3095" dirty="0" err="1">
                <a:solidFill>
                  <a:srgbClr val="1F2020"/>
                </a:solidFill>
                <a:latin typeface="Open Sans"/>
                <a:ea typeface="Open Sans"/>
                <a:cs typeface="Open Sans"/>
                <a:sym typeface="Open Sans"/>
              </a:rPr>
              <a:t>ConnectTel</a:t>
            </a:r>
            <a:r>
              <a:rPr lang="en-US" sz="3095" dirty="0">
                <a:solidFill>
                  <a:srgbClr val="1F2020"/>
                </a:solidFill>
                <a:latin typeface="Open Sans"/>
                <a:ea typeface="Open Sans"/>
                <a:cs typeface="Open Sans"/>
                <a:sym typeface="Open Sans"/>
              </a:rPr>
              <a:t> to:</a:t>
            </a:r>
          </a:p>
          <a:p>
            <a:pPr marL="791400" lvl="1" indent="-457200" algn="l">
              <a:lnSpc>
                <a:spcPts val="7120"/>
              </a:lnSpc>
              <a:buClr>
                <a:schemeClr val="accent2"/>
              </a:buClr>
              <a:buFont typeface="Wingdings" panose="05000000000000000000" pitchFamily="2" charset="2"/>
              <a:buChar char="ü"/>
            </a:pPr>
            <a:r>
              <a:rPr lang="en-US" sz="3095" dirty="0">
                <a:solidFill>
                  <a:srgbClr val="1F2020"/>
                </a:solidFill>
                <a:latin typeface="Open Sans"/>
                <a:ea typeface="Open Sans"/>
                <a:cs typeface="Open Sans"/>
                <a:sym typeface="Open Sans"/>
              </a:rPr>
              <a:t>Identify At-Risk Customers</a:t>
            </a:r>
          </a:p>
          <a:p>
            <a:pPr marL="791400" lvl="1" indent="-457200" algn="l">
              <a:lnSpc>
                <a:spcPts val="7120"/>
              </a:lnSpc>
              <a:buClr>
                <a:schemeClr val="accent2"/>
              </a:buClr>
              <a:buFont typeface="Wingdings" panose="05000000000000000000" pitchFamily="2" charset="2"/>
              <a:buChar char="ü"/>
            </a:pPr>
            <a:r>
              <a:rPr lang="en-US" sz="3095" dirty="0">
                <a:solidFill>
                  <a:srgbClr val="1F2020"/>
                </a:solidFill>
                <a:latin typeface="Open Sans"/>
                <a:ea typeface="Open Sans"/>
                <a:cs typeface="Open Sans"/>
                <a:sym typeface="Open Sans"/>
              </a:rPr>
              <a:t>Improve Customer Retention</a:t>
            </a:r>
          </a:p>
          <a:p>
            <a:pPr marL="791400" lvl="1" indent="-457200" algn="l">
              <a:lnSpc>
                <a:spcPts val="7120"/>
              </a:lnSpc>
              <a:buClr>
                <a:schemeClr val="accent2"/>
              </a:buClr>
              <a:buFont typeface="Wingdings" panose="05000000000000000000" pitchFamily="2" charset="2"/>
              <a:buChar char="ü"/>
            </a:pPr>
            <a:r>
              <a:rPr lang="en-US" sz="3095" dirty="0" err="1">
                <a:solidFill>
                  <a:srgbClr val="1F2020"/>
                </a:solidFill>
                <a:latin typeface="Open Sans"/>
                <a:ea typeface="Open Sans"/>
                <a:cs typeface="Open Sans"/>
                <a:sym typeface="Open Sans"/>
              </a:rPr>
              <a:t>Optimise</a:t>
            </a:r>
            <a:r>
              <a:rPr lang="en-US" sz="3095" dirty="0">
                <a:solidFill>
                  <a:srgbClr val="1F2020"/>
                </a:solidFill>
                <a:latin typeface="Open Sans"/>
                <a:ea typeface="Open Sans"/>
                <a:cs typeface="Open Sans"/>
                <a:sym typeface="Open Sans"/>
              </a:rPr>
              <a:t> Marketing Spend</a:t>
            </a:r>
          </a:p>
          <a:p>
            <a:pPr marL="791400" lvl="1" indent="-457200" algn="l">
              <a:lnSpc>
                <a:spcPts val="7120"/>
              </a:lnSpc>
              <a:buClr>
                <a:schemeClr val="accent2"/>
              </a:buClr>
              <a:buFont typeface="Wingdings" panose="05000000000000000000" pitchFamily="2" charset="2"/>
              <a:buChar char="ü"/>
            </a:pPr>
            <a:r>
              <a:rPr lang="en-US" sz="3095" dirty="0">
                <a:solidFill>
                  <a:srgbClr val="1F2020"/>
                </a:solidFill>
                <a:latin typeface="Open Sans"/>
                <a:ea typeface="Open Sans"/>
                <a:cs typeface="Open Sans"/>
                <a:sym typeface="Open Sans"/>
              </a:rPr>
              <a:t>Gain Insights into Churn Drivers </a:t>
            </a:r>
          </a:p>
          <a:p>
            <a:pPr marL="791843" lvl="1" indent="-457200" algn="l">
              <a:lnSpc>
                <a:spcPts val="7129"/>
              </a:lnSpc>
              <a:buClr>
                <a:schemeClr val="accent2"/>
              </a:buClr>
              <a:buFont typeface="Wingdings" panose="05000000000000000000" pitchFamily="2" charset="2"/>
              <a:buChar char="ü"/>
            </a:pPr>
            <a:r>
              <a:rPr lang="en-US" sz="3099" dirty="0">
                <a:solidFill>
                  <a:srgbClr val="1F2020"/>
                </a:solidFill>
                <a:latin typeface="Open Sans"/>
                <a:ea typeface="Open Sans"/>
                <a:cs typeface="Open Sans"/>
                <a:sym typeface="Open Sans"/>
              </a:rPr>
              <a:t>Enhance Long-Term Customer Loyalty</a:t>
            </a:r>
          </a:p>
          <a:p>
            <a:pPr algn="l">
              <a:lnSpc>
                <a:spcPts val="4224"/>
              </a:lnSpc>
            </a:pPr>
            <a:endParaRPr lang="en-US" sz="3099" dirty="0">
              <a:solidFill>
                <a:srgbClr val="1F202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sp>
        <p:nvSpPr>
          <p:cNvPr id="10" name="TextBox 10"/>
          <p:cNvSpPr txBox="1"/>
          <p:nvPr/>
        </p:nvSpPr>
        <p:spPr>
          <a:xfrm>
            <a:off x="2209800" y="1257300"/>
            <a:ext cx="9062596" cy="907774"/>
          </a:xfrm>
          <a:prstGeom prst="rect">
            <a:avLst/>
          </a:prstGeom>
        </p:spPr>
        <p:txBody>
          <a:bodyPr lIns="0" tIns="0" rIns="0" bIns="0" rtlCol="0" anchor="t">
            <a:spAutoFit/>
          </a:bodyPr>
          <a:lstStyle/>
          <a:p>
            <a:pPr algn="l">
              <a:lnSpc>
                <a:spcPts val="6740"/>
              </a:lnSpc>
            </a:pPr>
            <a:r>
              <a:rPr lang="en-US" sz="5760" b="1" dirty="0">
                <a:solidFill>
                  <a:srgbClr val="1F2020"/>
                </a:solidFill>
                <a:latin typeface="Poppins Bold"/>
                <a:ea typeface="Poppins Bold"/>
                <a:cs typeface="Poppins Bold"/>
                <a:sym typeface="Poppins Bold"/>
              </a:rPr>
              <a:t>Dataset Description</a:t>
            </a:r>
          </a:p>
        </p:txBody>
      </p:sp>
      <p:graphicFrame>
        <p:nvGraphicFramePr>
          <p:cNvPr id="15" name="TextBox 11">
            <a:extLst>
              <a:ext uri="{FF2B5EF4-FFF2-40B4-BE49-F238E27FC236}">
                <a16:creationId xmlns:a16="http://schemas.microsoft.com/office/drawing/2014/main" id="{3CCD318D-205E-9AC3-F1A3-A308D5B426C3}"/>
              </a:ext>
            </a:extLst>
          </p:cNvPr>
          <p:cNvGraphicFramePr/>
          <p:nvPr>
            <p:extLst>
              <p:ext uri="{D42A27DB-BD31-4B8C-83A1-F6EECF244321}">
                <p14:modId xmlns:p14="http://schemas.microsoft.com/office/powerpoint/2010/main" val="2903154760"/>
              </p:ext>
            </p:extLst>
          </p:nvPr>
        </p:nvGraphicFramePr>
        <p:xfrm>
          <a:off x="2209800" y="2304109"/>
          <a:ext cx="14313266" cy="69541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a:off x="9647100" y="2095500"/>
            <a:ext cx="7269300" cy="7069266"/>
          </a:xfrm>
          <a:custGeom>
            <a:avLst/>
            <a:gdLst/>
            <a:ahLst/>
            <a:cxnLst/>
            <a:rect l="l" t="t" r="r" b="b"/>
            <a:pathLst>
              <a:path w="8283313" h="7069266">
                <a:moveTo>
                  <a:pt x="0" y="0"/>
                </a:moveTo>
                <a:lnTo>
                  <a:pt x="8283313" y="0"/>
                </a:lnTo>
                <a:lnTo>
                  <a:pt x="8283313" y="7069266"/>
                </a:lnTo>
                <a:lnTo>
                  <a:pt x="0" y="7069266"/>
                </a:lnTo>
                <a:lnTo>
                  <a:pt x="0" y="0"/>
                </a:lnTo>
                <a:close/>
              </a:path>
            </a:pathLst>
          </a:custGeom>
          <a:blipFill>
            <a:blip r:embed="rId5"/>
            <a:stretch>
              <a:fillRect l="-17208" r="-3491"/>
            </a:stretch>
          </a:blipFill>
        </p:spPr>
        <p:txBody>
          <a:bodyPr/>
          <a:lstStyle/>
          <a:p>
            <a:endParaRPr lang="en-GB"/>
          </a:p>
        </p:txBody>
      </p:sp>
      <p:sp>
        <p:nvSpPr>
          <p:cNvPr id="5" name="Freeform 5"/>
          <p:cNvSpPr/>
          <p:nvPr/>
        </p:nvSpPr>
        <p:spPr>
          <a:xfrm>
            <a:off x="1219199" y="4700703"/>
            <a:ext cx="8156077" cy="4344369"/>
          </a:xfrm>
          <a:custGeom>
            <a:avLst/>
            <a:gdLst/>
            <a:ahLst/>
            <a:cxnLst/>
            <a:rect l="l" t="t" r="r" b="b"/>
            <a:pathLst>
              <a:path w="9021986" h="4344369">
                <a:moveTo>
                  <a:pt x="0" y="0"/>
                </a:moveTo>
                <a:lnTo>
                  <a:pt x="9021986" y="0"/>
                </a:lnTo>
                <a:lnTo>
                  <a:pt x="9021986" y="4344369"/>
                </a:lnTo>
                <a:lnTo>
                  <a:pt x="0" y="4344369"/>
                </a:lnTo>
                <a:lnTo>
                  <a:pt x="0" y="0"/>
                </a:lnTo>
                <a:close/>
              </a:path>
            </a:pathLst>
          </a:custGeom>
          <a:blipFill>
            <a:blip r:embed="rId6"/>
            <a:stretch>
              <a:fillRect l="-2687" r="-2687"/>
            </a:stretch>
          </a:blipFill>
        </p:spPr>
        <p:txBody>
          <a:bodyPr/>
          <a:lstStyle/>
          <a:p>
            <a:endParaRPr lang="en-GB"/>
          </a:p>
        </p:txBody>
      </p:sp>
      <p:sp>
        <p:nvSpPr>
          <p:cNvPr id="6" name="TextBox 6">
            <a:extLst>
              <a:ext uri="{C183D7F6-B498-43B3-948B-1728B52AA6E4}">
                <adec:decorative xmlns:adec="http://schemas.microsoft.com/office/drawing/2017/decorative" val="1"/>
              </a:ext>
            </a:extLst>
          </p:cNvPr>
          <p:cNvSpPr txBox="1"/>
          <p:nvPr/>
        </p:nvSpPr>
        <p:spPr>
          <a:xfrm>
            <a:off x="1039108" y="508149"/>
            <a:ext cx="1547756" cy="240665"/>
          </a:xfrm>
          <a:prstGeom prst="rect">
            <a:avLst/>
          </a:prstGeom>
        </p:spPr>
        <p:txBody>
          <a:bodyPr lIns="0" tIns="0" rIns="0" bIns="0" rtlCol="0" anchor="t">
            <a:spAutoFit/>
          </a:bodyPr>
          <a:lstStyle/>
          <a:p>
            <a:pPr algn="l">
              <a:lnSpc>
                <a:spcPts val="1960"/>
              </a:lnSpc>
              <a:spcBef>
                <a:spcPct val="0"/>
              </a:spcBef>
            </a:pPr>
            <a:r>
              <a:rPr lang="en-US" sz="1400">
                <a:solidFill>
                  <a:srgbClr val="000000"/>
                </a:solidFill>
                <a:latin typeface="Open Sans"/>
                <a:ea typeface="Open Sans"/>
                <a:cs typeface="Open Sans"/>
                <a:sym typeface="Open Sans"/>
              </a:rPr>
              <a:t>ConnectTel</a:t>
            </a:r>
          </a:p>
        </p:txBody>
      </p:sp>
      <p:sp>
        <p:nvSpPr>
          <p:cNvPr id="7" name="TextBox 7"/>
          <p:cNvSpPr txBox="1"/>
          <p:nvPr/>
        </p:nvSpPr>
        <p:spPr>
          <a:xfrm>
            <a:off x="1028700" y="990600"/>
            <a:ext cx="8524745"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Exploratory Data Analysis</a:t>
            </a:r>
          </a:p>
        </p:txBody>
      </p:sp>
      <p:sp>
        <p:nvSpPr>
          <p:cNvPr id="8" name="TextBox 8"/>
          <p:cNvSpPr txBox="1"/>
          <p:nvPr/>
        </p:nvSpPr>
        <p:spPr>
          <a:xfrm>
            <a:off x="1104023" y="1970002"/>
            <a:ext cx="7520521" cy="2099293"/>
          </a:xfrm>
          <a:prstGeom prst="rect">
            <a:avLst/>
          </a:prstGeom>
        </p:spPr>
        <p:txBody>
          <a:bodyPr lIns="0" tIns="0" rIns="0" bIns="0" rtlCol="0" anchor="t">
            <a:spAutoFit/>
          </a:bodyPr>
          <a:lstStyle/>
          <a:p>
            <a:pPr marL="737868" lvl="1" indent="-457200" algn="l">
              <a:lnSpc>
                <a:spcPts val="3275"/>
              </a:lnSpc>
              <a:buClr>
                <a:schemeClr val="accent2"/>
              </a:buClr>
              <a:buFont typeface="Arial" panose="020B0604020202020204" pitchFamily="34" charset="0"/>
              <a:buChar char="•"/>
            </a:pPr>
            <a:r>
              <a:rPr lang="en-US" sz="2599" dirty="0">
                <a:solidFill>
                  <a:srgbClr val="000000"/>
                </a:solidFill>
                <a:latin typeface="Poppins" panose="00000500000000000000" pitchFamily="2" charset="0"/>
                <a:ea typeface="Georgia Pro"/>
                <a:cs typeface="Poppins" panose="00000500000000000000" pitchFamily="2" charset="0"/>
                <a:sym typeface="Georgia Pro"/>
              </a:rPr>
              <a:t>A significant majority of the customers are non-senior citizens (0), while a smaller portion are senior citizens (1).</a:t>
            </a:r>
          </a:p>
          <a:p>
            <a:pPr marL="457200" indent="-457200" algn="ctr">
              <a:lnSpc>
                <a:spcPts val="3275"/>
              </a:lnSpc>
              <a:buClr>
                <a:schemeClr val="accent2"/>
              </a:buClr>
              <a:buFont typeface="Arial" panose="020B0604020202020204" pitchFamily="34" charset="0"/>
              <a:buChar char="•"/>
            </a:pPr>
            <a:endParaRPr lang="en-US" sz="2599" dirty="0">
              <a:solidFill>
                <a:srgbClr val="000000"/>
              </a:solidFill>
              <a:latin typeface="Poppins" panose="00000500000000000000" pitchFamily="2" charset="0"/>
              <a:ea typeface="Georgia Pro"/>
              <a:cs typeface="Poppins" panose="00000500000000000000" pitchFamily="2" charset="0"/>
              <a:sym typeface="Georgia Pro"/>
            </a:endParaRPr>
          </a:p>
          <a:p>
            <a:pPr marL="737868" lvl="1" indent="-457200" algn="l">
              <a:lnSpc>
                <a:spcPts val="3275"/>
              </a:lnSpc>
              <a:buClr>
                <a:schemeClr val="accent2"/>
              </a:buClr>
              <a:buFont typeface="Arial" panose="020B0604020202020204" pitchFamily="34" charset="0"/>
              <a:buChar char="•"/>
            </a:pPr>
            <a:r>
              <a:rPr lang="en-US" sz="2599" dirty="0">
                <a:solidFill>
                  <a:srgbClr val="000000"/>
                </a:solidFill>
                <a:latin typeface="Poppins" panose="00000500000000000000" pitchFamily="2" charset="0"/>
                <a:ea typeface="Georgia Pro"/>
                <a:cs typeface="Poppins" panose="00000500000000000000" pitchFamily="2" charset="0"/>
                <a:sym typeface="Georgia Pro"/>
              </a:rPr>
              <a:t>The data is highly </a:t>
            </a:r>
            <a:r>
              <a:rPr lang="en-US" sz="2599" dirty="0" err="1">
                <a:solidFill>
                  <a:srgbClr val="000000"/>
                </a:solidFill>
                <a:latin typeface="Poppins" panose="00000500000000000000" pitchFamily="2" charset="0"/>
                <a:ea typeface="Georgia Pro"/>
                <a:cs typeface="Poppins" panose="00000500000000000000" pitchFamily="2" charset="0"/>
                <a:sym typeface="Georgia Pro"/>
              </a:rPr>
              <a:t>inbalanced</a:t>
            </a:r>
            <a:endParaRPr lang="en-US" sz="2599" dirty="0">
              <a:solidFill>
                <a:srgbClr val="000000"/>
              </a:solidFill>
              <a:latin typeface="Poppins" panose="00000500000000000000" pitchFamily="2" charset="0"/>
              <a:ea typeface="Georgia Pro"/>
              <a:cs typeface="Poppins" panose="00000500000000000000" pitchFamily="2" charset="0"/>
              <a:sym typeface="Georgia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a:extLst>
              <a:ext uri="{C183D7F6-B498-43B3-948B-1728B52AA6E4}">
                <adec:decorative xmlns:adec="http://schemas.microsoft.com/office/drawing/2017/decorative" val="1"/>
              </a:ext>
            </a:extLst>
          </p:cNvPr>
          <p:cNvSpPr txBox="1"/>
          <p:nvPr/>
        </p:nvSpPr>
        <p:spPr>
          <a:xfrm>
            <a:off x="1039108" y="508149"/>
            <a:ext cx="1547756" cy="240665"/>
          </a:xfrm>
          <a:prstGeom prst="rect">
            <a:avLst/>
          </a:prstGeom>
        </p:spPr>
        <p:txBody>
          <a:bodyPr lIns="0" tIns="0" rIns="0" bIns="0" rtlCol="0" anchor="t">
            <a:spAutoFit/>
          </a:bodyPr>
          <a:lstStyle/>
          <a:p>
            <a:pPr algn="l">
              <a:lnSpc>
                <a:spcPts val="1960"/>
              </a:lnSpc>
              <a:spcBef>
                <a:spcPct val="0"/>
              </a:spcBef>
            </a:pPr>
            <a:r>
              <a:rPr lang="en-US" sz="1400">
                <a:solidFill>
                  <a:srgbClr val="000000"/>
                </a:solidFill>
                <a:latin typeface="Open Sans"/>
                <a:ea typeface="Open Sans"/>
                <a:cs typeface="Open Sans"/>
                <a:sym typeface="Open Sans"/>
              </a:rPr>
              <a:t>ConnectTel</a:t>
            </a:r>
          </a:p>
        </p:txBody>
      </p:sp>
      <p:sp>
        <p:nvSpPr>
          <p:cNvPr id="5" name="TextBox 5"/>
          <p:cNvSpPr txBox="1"/>
          <p:nvPr/>
        </p:nvSpPr>
        <p:spPr>
          <a:xfrm>
            <a:off x="810643" y="990600"/>
            <a:ext cx="8524745"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Exploratory Data Analysis</a:t>
            </a:r>
          </a:p>
        </p:txBody>
      </p:sp>
      <p:sp>
        <p:nvSpPr>
          <p:cNvPr id="6" name="Freeform 6"/>
          <p:cNvSpPr/>
          <p:nvPr/>
        </p:nvSpPr>
        <p:spPr>
          <a:xfrm>
            <a:off x="7107382" y="2203206"/>
            <a:ext cx="10651858" cy="5859807"/>
          </a:xfrm>
          <a:custGeom>
            <a:avLst/>
            <a:gdLst/>
            <a:ahLst/>
            <a:cxnLst/>
            <a:rect l="l" t="t" r="r" b="b"/>
            <a:pathLst>
              <a:path w="10651858" h="5859807">
                <a:moveTo>
                  <a:pt x="0" y="0"/>
                </a:moveTo>
                <a:lnTo>
                  <a:pt x="10651857" y="0"/>
                </a:lnTo>
                <a:lnTo>
                  <a:pt x="10651857" y="5859806"/>
                </a:lnTo>
                <a:lnTo>
                  <a:pt x="0" y="5859806"/>
                </a:lnTo>
                <a:lnTo>
                  <a:pt x="0" y="0"/>
                </a:lnTo>
                <a:close/>
              </a:path>
            </a:pathLst>
          </a:custGeom>
          <a:blipFill>
            <a:blip r:embed="rId5"/>
            <a:stretch>
              <a:fillRect t="-490" r="-1190" b="-844"/>
            </a:stretch>
          </a:blipFill>
        </p:spPr>
        <p:txBody>
          <a:bodyPr/>
          <a:lstStyle/>
          <a:p>
            <a:endParaRPr lang="en-GB"/>
          </a:p>
        </p:txBody>
      </p:sp>
      <p:sp>
        <p:nvSpPr>
          <p:cNvPr id="7" name="TextBox 7"/>
          <p:cNvSpPr txBox="1"/>
          <p:nvPr/>
        </p:nvSpPr>
        <p:spPr>
          <a:xfrm>
            <a:off x="810643" y="2525834"/>
            <a:ext cx="5461515" cy="5812681"/>
          </a:xfrm>
          <a:prstGeom prst="rect">
            <a:avLst/>
          </a:prstGeom>
        </p:spPr>
        <p:txBody>
          <a:bodyPr lIns="0" tIns="0" rIns="0" bIns="0" rtlCol="0" anchor="t">
            <a:spAutoFit/>
          </a:bodyPr>
          <a:lstStyle/>
          <a:p>
            <a:pPr algn="l">
              <a:lnSpc>
                <a:spcPts val="3508"/>
              </a:lnSpc>
              <a:spcBef>
                <a:spcPct val="0"/>
              </a:spcBef>
            </a:pPr>
            <a:r>
              <a:rPr lang="en-US" sz="2506" dirty="0">
                <a:solidFill>
                  <a:srgbClr val="1F2020"/>
                </a:solidFill>
                <a:latin typeface="Poppins" panose="00000500000000000000" pitchFamily="2" charset="0"/>
                <a:ea typeface="Open Sans"/>
                <a:cs typeface="Poppins" panose="00000500000000000000" pitchFamily="2" charset="0"/>
                <a:sym typeface="Open Sans"/>
              </a:rPr>
              <a:t>The 1-12 month group has a significantly higher churn rate compared to customers with longer tenures. </a:t>
            </a:r>
          </a:p>
          <a:p>
            <a:pPr algn="l">
              <a:lnSpc>
                <a:spcPts val="3508"/>
              </a:lnSpc>
              <a:spcBef>
                <a:spcPct val="0"/>
              </a:spcBef>
            </a:pPr>
            <a:r>
              <a:rPr lang="en-US" sz="2506" dirty="0">
                <a:solidFill>
                  <a:srgbClr val="1F2020"/>
                </a:solidFill>
                <a:latin typeface="Poppins" panose="00000500000000000000" pitchFamily="2" charset="0"/>
                <a:ea typeface="Open Sans"/>
                <a:cs typeface="Poppins" panose="00000500000000000000" pitchFamily="2" charset="0"/>
                <a:sym typeface="Open Sans"/>
              </a:rPr>
              <a:t>As tenure increases, churn decreases, with 61-72 month customers having the lowest churn rate.</a:t>
            </a:r>
          </a:p>
          <a:p>
            <a:pPr algn="l">
              <a:lnSpc>
                <a:spcPts val="3508"/>
              </a:lnSpc>
              <a:spcBef>
                <a:spcPct val="0"/>
              </a:spcBef>
            </a:pPr>
            <a:r>
              <a:rPr lang="en-US" sz="2506" dirty="0">
                <a:solidFill>
                  <a:srgbClr val="1F2020"/>
                </a:solidFill>
                <a:latin typeface="Poppins" panose="00000500000000000000" pitchFamily="2" charset="0"/>
                <a:ea typeface="Open Sans"/>
                <a:cs typeface="Poppins" panose="00000500000000000000" pitchFamily="2" charset="0"/>
                <a:sym typeface="Open Sans"/>
              </a:rPr>
              <a:t>This indicates that customer retention improves significantly over time, and focusing on engaging new customers is critical.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88295" y="2426882"/>
            <a:ext cx="1042538" cy="47625"/>
            <a:chOff x="0" y="0"/>
            <a:chExt cx="274578" cy="12543"/>
          </a:xfrm>
        </p:grpSpPr>
        <p:sp>
          <p:nvSpPr>
            <p:cNvPr id="7" name="Freeform 7"/>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GB"/>
            </a:p>
          </p:txBody>
        </p:sp>
        <p:sp>
          <p:nvSpPr>
            <p:cNvPr id="8" name="TextBox 8"/>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920450" y="2474507"/>
            <a:ext cx="9290375" cy="6163237"/>
          </a:xfrm>
          <a:custGeom>
            <a:avLst/>
            <a:gdLst/>
            <a:ahLst/>
            <a:cxnLst/>
            <a:rect l="l" t="t" r="r" b="b"/>
            <a:pathLst>
              <a:path w="9290375" h="6163237">
                <a:moveTo>
                  <a:pt x="0" y="0"/>
                </a:moveTo>
                <a:lnTo>
                  <a:pt x="9290374" y="0"/>
                </a:lnTo>
                <a:lnTo>
                  <a:pt x="9290374" y="6163238"/>
                </a:lnTo>
                <a:lnTo>
                  <a:pt x="0" y="6163238"/>
                </a:lnTo>
                <a:lnTo>
                  <a:pt x="0" y="0"/>
                </a:lnTo>
                <a:close/>
              </a:path>
            </a:pathLst>
          </a:custGeom>
          <a:blipFill>
            <a:blip r:embed="rId4"/>
            <a:stretch>
              <a:fillRect t="-525" r="-1138" b="-1579"/>
            </a:stretch>
          </a:blipFill>
        </p:spPr>
        <p:txBody>
          <a:bodyPr/>
          <a:lstStyle/>
          <a:p>
            <a:endParaRPr lang="en-GB"/>
          </a:p>
        </p:txBody>
      </p:sp>
      <p:sp>
        <p:nvSpPr>
          <p:cNvPr id="10" name="TextBox 10"/>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sp>
        <p:nvSpPr>
          <p:cNvPr id="11" name="TextBox 11"/>
          <p:cNvSpPr txBox="1"/>
          <p:nvPr/>
        </p:nvSpPr>
        <p:spPr>
          <a:xfrm>
            <a:off x="1688295" y="1313341"/>
            <a:ext cx="8704616"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Exploratory Data Analysis</a:t>
            </a:r>
          </a:p>
        </p:txBody>
      </p:sp>
      <p:sp>
        <p:nvSpPr>
          <p:cNvPr id="12" name="TextBox 12"/>
          <p:cNvSpPr txBox="1"/>
          <p:nvPr/>
        </p:nvSpPr>
        <p:spPr>
          <a:xfrm>
            <a:off x="1688295" y="3065057"/>
            <a:ext cx="5265048" cy="3262881"/>
          </a:xfrm>
          <a:prstGeom prst="rect">
            <a:avLst/>
          </a:prstGeom>
        </p:spPr>
        <p:txBody>
          <a:bodyPr lIns="0" tIns="0" rIns="0" bIns="0" rtlCol="0" anchor="t">
            <a:spAutoFit/>
          </a:bodyPr>
          <a:lstStyle/>
          <a:p>
            <a:pPr algn="l">
              <a:lnSpc>
                <a:spcPts val="3219"/>
              </a:lnSpc>
              <a:spcBef>
                <a:spcPct val="0"/>
              </a:spcBef>
            </a:pPr>
            <a:r>
              <a:rPr lang="en-US" sz="2299" dirty="0">
                <a:solidFill>
                  <a:srgbClr val="1F2020"/>
                </a:solidFill>
                <a:latin typeface="Poppins" panose="00000500000000000000" pitchFamily="2" charset="0"/>
                <a:ea typeface="Open Sans"/>
                <a:cs typeface="Poppins" panose="00000500000000000000" pitchFamily="2" charset="0"/>
                <a:sym typeface="Open Sans"/>
              </a:rPr>
              <a:t>Month-to-month customers have a much higher churn rate compared to those on One year or Two year contracts. Locking customers into longer-term contracts significantly reduces churn, making this one of the strongest predictors of retention.</a:t>
            </a:r>
          </a:p>
        </p:txBody>
      </p:sp>
      <p:sp>
        <p:nvSpPr>
          <p:cNvPr id="13" name="TextBox 13"/>
          <p:cNvSpPr txBox="1"/>
          <p:nvPr/>
        </p:nvSpPr>
        <p:spPr>
          <a:xfrm>
            <a:off x="1992856" y="7661333"/>
            <a:ext cx="2003612" cy="247718"/>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Open Sans Bold"/>
                <a:ea typeface="Open Sans Bold"/>
                <a:cs typeface="Open Sans Bold"/>
                <a:sym typeface="Open Sans Bold"/>
              </a:rPr>
              <a:t>Learn More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3429" y="486649"/>
            <a:ext cx="274427" cy="260019"/>
          </a:xfrm>
          <a:custGeom>
            <a:avLst/>
            <a:gdLst/>
            <a:ahLst/>
            <a:cxnLst/>
            <a:rect l="l" t="t" r="r" b="b"/>
            <a:pathLst>
              <a:path w="274427" h="260019">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3" name="Group 3"/>
          <p:cNvGrpSpPr/>
          <p:nvPr/>
        </p:nvGrpSpPr>
        <p:grpSpPr>
          <a:xfrm>
            <a:off x="18177932" y="8597752"/>
            <a:ext cx="110068" cy="660548"/>
            <a:chOff x="0" y="0"/>
            <a:chExt cx="28989" cy="173972"/>
          </a:xfrm>
        </p:grpSpPr>
        <p:sp>
          <p:nvSpPr>
            <p:cNvPr id="4" name="Freeform 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7300"/>
            </a:solidFill>
          </p:spPr>
          <p:txBody>
            <a:bodyPr/>
            <a:lstStyle/>
            <a:p>
              <a:endParaRPr lang="en-GB"/>
            </a:p>
          </p:txBody>
        </p:sp>
        <p:sp>
          <p:nvSpPr>
            <p:cNvPr id="5" name="TextBox 5"/>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39108" y="517674"/>
            <a:ext cx="1547756" cy="19812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ConnectTel</a:t>
            </a:r>
          </a:p>
        </p:txBody>
      </p:sp>
      <p:grpSp>
        <p:nvGrpSpPr>
          <p:cNvPr id="7" name="Group 7"/>
          <p:cNvGrpSpPr/>
          <p:nvPr/>
        </p:nvGrpSpPr>
        <p:grpSpPr>
          <a:xfrm>
            <a:off x="2247988" y="2348095"/>
            <a:ext cx="1042538" cy="47625"/>
            <a:chOff x="0" y="0"/>
            <a:chExt cx="274578" cy="12543"/>
          </a:xfrm>
        </p:grpSpPr>
        <p:sp>
          <p:nvSpPr>
            <p:cNvPr id="8" name="Freeform 8"/>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txBody>
            <a:bodyPr/>
            <a:lstStyle/>
            <a:p>
              <a:endParaRPr lang="en-GB"/>
            </a:p>
          </p:txBody>
        </p:sp>
        <p:sp>
          <p:nvSpPr>
            <p:cNvPr id="9" name="TextBox 9"/>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247988" y="1285566"/>
            <a:ext cx="13907236" cy="731752"/>
          </a:xfrm>
          <a:prstGeom prst="rect">
            <a:avLst/>
          </a:prstGeom>
        </p:spPr>
        <p:txBody>
          <a:bodyPr lIns="0" tIns="0" rIns="0" bIns="0" rtlCol="0" anchor="t">
            <a:spAutoFit/>
          </a:bodyPr>
          <a:lstStyle/>
          <a:p>
            <a:pPr algn="l">
              <a:lnSpc>
                <a:spcPts val="5336"/>
              </a:lnSpc>
            </a:pPr>
            <a:r>
              <a:rPr lang="en-US" sz="4560" b="1">
                <a:solidFill>
                  <a:srgbClr val="1F2020"/>
                </a:solidFill>
                <a:latin typeface="Poppins Bold"/>
                <a:ea typeface="Poppins Bold"/>
                <a:cs typeface="Poppins Bold"/>
                <a:sym typeface="Poppins Bold"/>
              </a:rPr>
              <a:t>Feature Engineering and Model Selection</a:t>
            </a:r>
          </a:p>
        </p:txBody>
      </p:sp>
      <p:grpSp>
        <p:nvGrpSpPr>
          <p:cNvPr id="11" name="Group 11"/>
          <p:cNvGrpSpPr/>
          <p:nvPr/>
        </p:nvGrpSpPr>
        <p:grpSpPr>
          <a:xfrm>
            <a:off x="2247988" y="3189373"/>
            <a:ext cx="677751" cy="677751"/>
            <a:chOff x="0" y="0"/>
            <a:chExt cx="812800" cy="812800"/>
          </a:xfrm>
        </p:grpSpPr>
        <p:sp>
          <p:nvSpPr>
            <p:cNvPr id="12" name="Freeform 12"/>
            <p:cNvSpPr/>
            <p:nvPr/>
          </p:nvSpPr>
          <p:spPr>
            <a:xfrm>
              <a:off x="0" y="0"/>
              <a:ext cx="812800" cy="812800"/>
            </a:xfrm>
            <a:prstGeom prst="dodecagon">
              <a:avLst/>
            </a:prstGeom>
            <a:solidFill>
              <a:srgbClr val="FF7300"/>
            </a:solidFill>
          </p:spPr>
          <p:txBody>
            <a:bodyPr/>
            <a:lstStyle/>
            <a:p>
              <a:endParaRPr lang="en-GB"/>
            </a:p>
          </p:txBody>
        </p:sp>
        <p:sp>
          <p:nvSpPr>
            <p:cNvPr id="13" name="TextBox 13"/>
            <p:cNvSpPr txBox="1"/>
            <p:nvPr/>
          </p:nvSpPr>
          <p:spPr>
            <a:xfrm>
              <a:off x="0" y="-47625"/>
              <a:ext cx="812800" cy="860425"/>
            </a:xfrm>
            <a:prstGeom prst="dodecagon">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3724266" y="3108976"/>
            <a:ext cx="11934468" cy="798831"/>
          </a:xfrm>
          <a:prstGeom prst="rect">
            <a:avLst/>
          </a:prstGeom>
        </p:spPr>
        <p:txBody>
          <a:bodyPr lIns="0" tIns="0" rIns="0" bIns="0" rtlCol="0" anchor="t">
            <a:spAutoFit/>
          </a:bodyPr>
          <a:lstStyle/>
          <a:p>
            <a:pPr algn="l">
              <a:lnSpc>
                <a:spcPts val="3219"/>
              </a:lnSpc>
            </a:pPr>
            <a:r>
              <a:rPr lang="en-US" sz="2299" dirty="0">
                <a:solidFill>
                  <a:srgbClr val="1F2020"/>
                </a:solidFill>
                <a:latin typeface="Poppins"/>
                <a:ea typeface="Poppins"/>
                <a:cs typeface="Poppins"/>
                <a:sym typeface="Poppins"/>
              </a:rPr>
              <a:t>Created tenure groups to categorize customers by their duration with </a:t>
            </a:r>
            <a:r>
              <a:rPr lang="en-US" sz="2299" dirty="0" err="1">
                <a:solidFill>
                  <a:srgbClr val="1F2020"/>
                </a:solidFill>
                <a:latin typeface="Poppins"/>
                <a:ea typeface="Poppins"/>
                <a:cs typeface="Poppins"/>
                <a:sym typeface="Poppins"/>
              </a:rPr>
              <a:t>ConnectTel</a:t>
            </a:r>
            <a:r>
              <a:rPr lang="en-US" sz="2299" dirty="0">
                <a:solidFill>
                  <a:srgbClr val="1F2020"/>
                </a:solidFill>
                <a:latin typeface="Poppins"/>
                <a:ea typeface="Poppins"/>
                <a:cs typeface="Poppins"/>
                <a:sym typeface="Poppins"/>
              </a:rPr>
              <a:t>.</a:t>
            </a:r>
          </a:p>
          <a:p>
            <a:pPr algn="l">
              <a:lnSpc>
                <a:spcPts val="3219"/>
              </a:lnSpc>
              <a:spcBef>
                <a:spcPct val="0"/>
              </a:spcBef>
            </a:pPr>
            <a:endParaRPr lang="en-US" sz="2299" dirty="0">
              <a:solidFill>
                <a:srgbClr val="1F2020"/>
              </a:solidFill>
              <a:latin typeface="Poppins"/>
              <a:ea typeface="Poppins"/>
              <a:cs typeface="Poppins"/>
              <a:sym typeface="Poppins"/>
            </a:endParaRPr>
          </a:p>
        </p:txBody>
      </p:sp>
      <p:sp>
        <p:nvSpPr>
          <p:cNvPr id="15" name="TextBox 15"/>
          <p:cNvSpPr txBox="1"/>
          <p:nvPr/>
        </p:nvSpPr>
        <p:spPr>
          <a:xfrm>
            <a:off x="2338809" y="336537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16" name="Group 16"/>
          <p:cNvGrpSpPr/>
          <p:nvPr/>
        </p:nvGrpSpPr>
        <p:grpSpPr>
          <a:xfrm>
            <a:off x="2247988" y="4804625"/>
            <a:ext cx="677751" cy="677751"/>
            <a:chOff x="0" y="0"/>
            <a:chExt cx="812800" cy="812800"/>
          </a:xfrm>
        </p:grpSpPr>
        <p:sp>
          <p:nvSpPr>
            <p:cNvPr id="17" name="Freeform 17"/>
            <p:cNvSpPr/>
            <p:nvPr/>
          </p:nvSpPr>
          <p:spPr>
            <a:xfrm>
              <a:off x="0" y="0"/>
              <a:ext cx="812800" cy="812800"/>
            </a:xfrm>
            <a:prstGeom prst="dodecagon">
              <a:avLst/>
            </a:prstGeom>
            <a:solidFill>
              <a:srgbClr val="FF7300"/>
            </a:solidFill>
          </p:spPr>
          <p:txBody>
            <a:bodyPr/>
            <a:lstStyle/>
            <a:p>
              <a:endParaRPr lang="en-GB"/>
            </a:p>
          </p:txBody>
        </p:sp>
        <p:sp>
          <p:nvSpPr>
            <p:cNvPr id="18" name="TextBox 18"/>
            <p:cNvSpPr txBox="1"/>
            <p:nvPr/>
          </p:nvSpPr>
          <p:spPr>
            <a:xfrm>
              <a:off x="0" y="-47625"/>
              <a:ext cx="812800" cy="860425"/>
            </a:xfrm>
            <a:prstGeom prst="dodecagon">
              <a:avLst/>
            </a:prstGeom>
          </p:spPr>
          <p:txBody>
            <a:bodyPr lIns="50800" tIns="50800" rIns="50800" bIns="50800" rtlCol="0" anchor="ctr"/>
            <a:lstStyle/>
            <a:p>
              <a:pPr algn="ctr">
                <a:lnSpc>
                  <a:spcPts val="2239"/>
                </a:lnSpc>
              </a:pPr>
              <a:endParaRPr/>
            </a:p>
          </p:txBody>
        </p:sp>
      </p:grpSp>
      <p:sp>
        <p:nvSpPr>
          <p:cNvPr id="19" name="TextBox 19"/>
          <p:cNvSpPr txBox="1"/>
          <p:nvPr/>
        </p:nvSpPr>
        <p:spPr>
          <a:xfrm>
            <a:off x="3724266" y="6170913"/>
            <a:ext cx="9403963" cy="1598931"/>
          </a:xfrm>
          <a:prstGeom prst="rect">
            <a:avLst/>
          </a:prstGeom>
        </p:spPr>
        <p:txBody>
          <a:bodyPr lIns="0" tIns="0" rIns="0" bIns="0" rtlCol="0" anchor="t">
            <a:spAutoFit/>
          </a:bodyPr>
          <a:lstStyle/>
          <a:p>
            <a:pPr algn="l">
              <a:lnSpc>
                <a:spcPts val="3219"/>
              </a:lnSpc>
            </a:pPr>
            <a:endParaRPr dirty="0"/>
          </a:p>
          <a:p>
            <a:pPr algn="l">
              <a:lnSpc>
                <a:spcPts val="3219"/>
              </a:lnSpc>
            </a:pPr>
            <a:r>
              <a:rPr lang="en-US" sz="2299" dirty="0">
                <a:solidFill>
                  <a:srgbClr val="1F2020"/>
                </a:solidFill>
                <a:latin typeface="Poppins"/>
                <a:ea typeface="Poppins"/>
                <a:cs typeface="Poppins"/>
                <a:sym typeface="Poppins"/>
              </a:rPr>
              <a:t>Tested multiple machine learning models including Logistic Regression, </a:t>
            </a:r>
            <a:r>
              <a:rPr lang="en-US" sz="2299" dirty="0" err="1">
                <a:solidFill>
                  <a:srgbClr val="1F2020"/>
                </a:solidFill>
                <a:latin typeface="Poppins"/>
                <a:ea typeface="Poppins"/>
                <a:cs typeface="Poppins"/>
                <a:sym typeface="Poppins"/>
              </a:rPr>
              <a:t>SGDClassifier</a:t>
            </a:r>
            <a:r>
              <a:rPr lang="en-US" sz="2299" dirty="0">
                <a:solidFill>
                  <a:srgbClr val="1F2020"/>
                </a:solidFill>
                <a:latin typeface="Poppins"/>
                <a:ea typeface="Poppins"/>
                <a:cs typeface="Poppins"/>
                <a:sym typeface="Poppins"/>
              </a:rPr>
              <a:t>, Decision Tree, Random Forest and </a:t>
            </a:r>
            <a:r>
              <a:rPr lang="en-US" sz="2299" dirty="0" err="1">
                <a:solidFill>
                  <a:srgbClr val="1F2020"/>
                </a:solidFill>
                <a:latin typeface="Poppins"/>
                <a:ea typeface="Poppins"/>
                <a:cs typeface="Poppins"/>
                <a:sym typeface="Poppins"/>
              </a:rPr>
              <a:t>XGBClassifier</a:t>
            </a:r>
            <a:r>
              <a:rPr lang="en-US" sz="2299" dirty="0">
                <a:solidFill>
                  <a:srgbClr val="1F2020"/>
                </a:solidFill>
                <a:latin typeface="Poppins"/>
                <a:ea typeface="Poppins"/>
                <a:cs typeface="Poppins"/>
                <a:sym typeface="Poppins"/>
              </a:rPr>
              <a:t>.</a:t>
            </a:r>
          </a:p>
        </p:txBody>
      </p:sp>
      <p:sp>
        <p:nvSpPr>
          <p:cNvPr id="20" name="TextBox 20"/>
          <p:cNvSpPr txBox="1"/>
          <p:nvPr/>
        </p:nvSpPr>
        <p:spPr>
          <a:xfrm>
            <a:off x="2334953" y="4994910"/>
            <a:ext cx="496110" cy="297180"/>
          </a:xfrm>
          <a:prstGeom prst="rect">
            <a:avLst/>
          </a:prstGeom>
        </p:spPr>
        <p:txBody>
          <a:bodyPr lIns="0" tIns="0" rIns="0" bIns="0" rtlCol="0" anchor="t">
            <a:spAutoFit/>
          </a:bodyPr>
          <a:lstStyle/>
          <a:p>
            <a:pPr algn="ctr">
              <a:lnSpc>
                <a:spcPts val="2519"/>
              </a:lnSpc>
              <a:spcBef>
                <a:spcPct val="0"/>
              </a:spcBef>
            </a:pPr>
            <a:r>
              <a:rPr lang="en-US" sz="1799" b="1" dirty="0">
                <a:solidFill>
                  <a:srgbClr val="FFFFFF"/>
                </a:solidFill>
                <a:latin typeface="Open Sans Bold"/>
                <a:ea typeface="Open Sans Bold"/>
                <a:cs typeface="Open Sans Bold"/>
                <a:sym typeface="Open Sans Bold"/>
              </a:rPr>
              <a:t>02</a:t>
            </a:r>
          </a:p>
        </p:txBody>
      </p:sp>
      <p:grpSp>
        <p:nvGrpSpPr>
          <p:cNvPr id="21" name="Group 21"/>
          <p:cNvGrpSpPr/>
          <p:nvPr/>
        </p:nvGrpSpPr>
        <p:grpSpPr>
          <a:xfrm>
            <a:off x="2247988" y="6745060"/>
            <a:ext cx="677751" cy="677751"/>
            <a:chOff x="0" y="0"/>
            <a:chExt cx="812800" cy="812800"/>
          </a:xfrm>
        </p:grpSpPr>
        <p:sp>
          <p:nvSpPr>
            <p:cNvPr id="22" name="Freeform 22"/>
            <p:cNvSpPr/>
            <p:nvPr/>
          </p:nvSpPr>
          <p:spPr>
            <a:xfrm>
              <a:off x="0" y="0"/>
              <a:ext cx="812800" cy="812800"/>
            </a:xfrm>
            <a:prstGeom prst="dodecagon">
              <a:avLst/>
            </a:prstGeom>
            <a:solidFill>
              <a:srgbClr val="FF7300"/>
            </a:solidFill>
          </p:spPr>
          <p:txBody>
            <a:bodyPr/>
            <a:lstStyle/>
            <a:p>
              <a:endParaRPr lang="en-GB"/>
            </a:p>
          </p:txBody>
        </p:sp>
        <p:sp>
          <p:nvSpPr>
            <p:cNvPr id="23" name="TextBox 23"/>
            <p:cNvSpPr txBox="1"/>
            <p:nvPr/>
          </p:nvSpPr>
          <p:spPr>
            <a:xfrm>
              <a:off x="0" y="-47625"/>
              <a:ext cx="812800" cy="860425"/>
            </a:xfrm>
            <a:prstGeom prst="dodecagon">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2338808" y="6937194"/>
            <a:ext cx="496110" cy="297180"/>
          </a:xfrm>
          <a:prstGeom prst="rect">
            <a:avLst/>
          </a:prstGeom>
        </p:spPr>
        <p:txBody>
          <a:bodyPr lIns="0" tIns="0" rIns="0" bIns="0" rtlCol="0" anchor="t">
            <a:spAutoFit/>
          </a:bodyPr>
          <a:lstStyle/>
          <a:p>
            <a:pPr algn="ctr">
              <a:lnSpc>
                <a:spcPts val="2519"/>
              </a:lnSpc>
              <a:spcBef>
                <a:spcPct val="0"/>
              </a:spcBef>
            </a:pPr>
            <a:r>
              <a:rPr lang="en-US" sz="1799" b="1" dirty="0">
                <a:solidFill>
                  <a:srgbClr val="FFFFFF"/>
                </a:solidFill>
                <a:latin typeface="Open Sans Bold"/>
                <a:ea typeface="Open Sans Bold"/>
                <a:cs typeface="Open Sans Bold"/>
                <a:sym typeface="Open Sans Bold"/>
              </a:rPr>
              <a:t>03</a:t>
            </a:r>
          </a:p>
        </p:txBody>
      </p:sp>
      <p:sp>
        <p:nvSpPr>
          <p:cNvPr id="25" name="TextBox 25"/>
          <p:cNvSpPr txBox="1"/>
          <p:nvPr/>
        </p:nvSpPr>
        <p:spPr>
          <a:xfrm>
            <a:off x="3724266" y="4801235"/>
            <a:ext cx="8742879" cy="798830"/>
          </a:xfrm>
          <a:prstGeom prst="rect">
            <a:avLst/>
          </a:prstGeom>
        </p:spPr>
        <p:txBody>
          <a:bodyPr lIns="0" tIns="0" rIns="0" bIns="0" rtlCol="0" anchor="t">
            <a:spAutoFit/>
          </a:bodyPr>
          <a:lstStyle/>
          <a:p>
            <a:pPr algn="just">
              <a:lnSpc>
                <a:spcPts val="3219"/>
              </a:lnSpc>
              <a:spcBef>
                <a:spcPct val="0"/>
              </a:spcBef>
            </a:pPr>
            <a:r>
              <a:rPr lang="en-US" sz="2299">
                <a:solidFill>
                  <a:srgbClr val="000000"/>
                </a:solidFill>
                <a:latin typeface="Poppins"/>
                <a:ea typeface="Poppins"/>
                <a:cs typeface="Poppins"/>
                <a:sym typeface="Poppins"/>
              </a:rPr>
              <a:t>Dropped  Features that where irrelevant to our analysis and </a:t>
            </a:r>
          </a:p>
          <a:p>
            <a:pPr algn="just">
              <a:lnSpc>
                <a:spcPts val="3219"/>
              </a:lnSpc>
              <a:spcBef>
                <a:spcPct val="0"/>
              </a:spcBef>
            </a:pPr>
            <a:r>
              <a:rPr lang="en-US" sz="2299">
                <a:solidFill>
                  <a:srgbClr val="000000"/>
                </a:solidFill>
                <a:latin typeface="Poppins"/>
                <a:ea typeface="Poppins"/>
                <a:cs typeface="Poppins"/>
                <a:sym typeface="Poppins"/>
              </a:rPr>
              <a:t>those with multicollinearity such as customerid and Tenure</a:t>
            </a:r>
          </a:p>
        </p:txBody>
      </p:sp>
      <p:pic>
        <p:nvPicPr>
          <p:cNvPr id="27" name="Picture 26" descr="A hand writing on a blackboard&#10;&#10;Description automatically generated">
            <a:extLst>
              <a:ext uri="{FF2B5EF4-FFF2-40B4-BE49-F238E27FC236}">
                <a16:creationId xmlns:a16="http://schemas.microsoft.com/office/drawing/2014/main" id="{02B9741B-138E-4357-AAB4-D88560970B5D}"/>
              </a:ext>
            </a:extLst>
          </p:cNvPr>
          <p:cNvPicPr>
            <a:picLocks noChangeAspect="1"/>
          </p:cNvPicPr>
          <p:nvPr/>
        </p:nvPicPr>
        <p:blipFill>
          <a:blip r:embed="rId4">
            <a:duotone>
              <a:schemeClr val="accent6">
                <a:shade val="45000"/>
                <a:satMod val="135000"/>
              </a:schemeClr>
              <a:prstClr val="white"/>
            </a:duotone>
            <a:alphaModFix amt="50000"/>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3265672" y="4101468"/>
            <a:ext cx="4683660" cy="51568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4579</TotalTime>
  <Words>866</Words>
  <Application>Microsoft Office PowerPoint</Application>
  <PresentationFormat>Custom</PresentationFormat>
  <Paragraphs>102</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Open Sans</vt:lpstr>
      <vt:lpstr>Calibri</vt:lpstr>
      <vt:lpstr>Arial</vt:lpstr>
      <vt:lpstr>Wingdings</vt:lpstr>
      <vt:lpstr>Poppins</vt:lpstr>
      <vt:lpstr>Montserrat Bold</vt:lpstr>
      <vt:lpstr>Canva Sans</vt:lpstr>
      <vt:lpstr>Open Sans Bold</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CONNECTTEL CUSTOMER CHURN PREDICTION</dc:title>
  <dc:creator>hp</dc:creator>
  <cp:lastModifiedBy>Ene Ojaide</cp:lastModifiedBy>
  <cp:revision>3</cp:revision>
  <dcterms:created xsi:type="dcterms:W3CDTF">2006-08-16T00:00:00Z</dcterms:created>
  <dcterms:modified xsi:type="dcterms:W3CDTF">2024-12-24T14:57:00Z</dcterms:modified>
  <dc:identifier>DAGUu7VXamM</dc:identifier>
</cp:coreProperties>
</file>